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04" r:id="rId1"/>
  </p:sldMasterIdLst>
  <p:notesMasterIdLst>
    <p:notesMasterId r:id="rId184"/>
  </p:notesMasterIdLst>
  <p:handoutMasterIdLst>
    <p:handoutMasterId r:id="rId185"/>
  </p:handoutMasterIdLst>
  <p:sldIdLst>
    <p:sldId id="256" r:id="rId2"/>
    <p:sldId id="383" r:id="rId3"/>
    <p:sldId id="541" r:id="rId4"/>
    <p:sldId id="384" r:id="rId5"/>
    <p:sldId id="317" r:id="rId6"/>
    <p:sldId id="389" r:id="rId7"/>
    <p:sldId id="349" r:id="rId8"/>
    <p:sldId id="557" r:id="rId9"/>
    <p:sldId id="385" r:id="rId10"/>
    <p:sldId id="409" r:id="rId11"/>
    <p:sldId id="382" r:id="rId12"/>
    <p:sldId id="386" r:id="rId13"/>
    <p:sldId id="327" r:id="rId14"/>
    <p:sldId id="330" r:id="rId15"/>
    <p:sldId id="408" r:id="rId16"/>
    <p:sldId id="331" r:id="rId17"/>
    <p:sldId id="387" r:id="rId18"/>
    <p:sldId id="388" r:id="rId19"/>
    <p:sldId id="390" r:id="rId20"/>
    <p:sldId id="391" r:id="rId21"/>
    <p:sldId id="392" r:id="rId22"/>
    <p:sldId id="393" r:id="rId23"/>
    <p:sldId id="394" r:id="rId24"/>
    <p:sldId id="396" r:id="rId25"/>
    <p:sldId id="395" r:id="rId26"/>
    <p:sldId id="397" r:id="rId27"/>
    <p:sldId id="398" r:id="rId28"/>
    <p:sldId id="399" r:id="rId29"/>
    <p:sldId id="400" r:id="rId30"/>
    <p:sldId id="401" r:id="rId31"/>
    <p:sldId id="402" r:id="rId32"/>
    <p:sldId id="403" r:id="rId33"/>
    <p:sldId id="404" r:id="rId34"/>
    <p:sldId id="540" r:id="rId35"/>
    <p:sldId id="405" r:id="rId36"/>
    <p:sldId id="368" r:id="rId37"/>
    <p:sldId id="410" r:id="rId38"/>
    <p:sldId id="406" r:id="rId39"/>
    <p:sldId id="407" r:id="rId40"/>
    <p:sldId id="419" r:id="rId41"/>
    <p:sldId id="273" r:id="rId42"/>
    <p:sldId id="350" r:id="rId43"/>
    <p:sldId id="420" r:id="rId44"/>
    <p:sldId id="262" r:id="rId45"/>
    <p:sldId id="263" r:id="rId46"/>
    <p:sldId id="412" r:id="rId47"/>
    <p:sldId id="413" r:id="rId48"/>
    <p:sldId id="274" r:id="rId49"/>
    <p:sldId id="415" r:id="rId50"/>
    <p:sldId id="414" r:id="rId51"/>
    <p:sldId id="351" r:id="rId52"/>
    <p:sldId id="264" r:id="rId53"/>
    <p:sldId id="276" r:id="rId54"/>
    <p:sldId id="418" r:id="rId55"/>
    <p:sldId id="446" r:id="rId56"/>
    <p:sldId id="422" r:id="rId57"/>
    <p:sldId id="423" r:id="rId58"/>
    <p:sldId id="424" r:id="rId59"/>
    <p:sldId id="425" r:id="rId60"/>
    <p:sldId id="426" r:id="rId61"/>
    <p:sldId id="427" r:id="rId62"/>
    <p:sldId id="429" r:id="rId63"/>
    <p:sldId id="431" r:id="rId64"/>
    <p:sldId id="546" r:id="rId65"/>
    <p:sldId id="432" r:id="rId66"/>
    <p:sldId id="542" r:id="rId67"/>
    <p:sldId id="543" r:id="rId68"/>
    <p:sldId id="544" r:id="rId69"/>
    <p:sldId id="548" r:id="rId70"/>
    <p:sldId id="433" r:id="rId71"/>
    <p:sldId id="438" r:id="rId72"/>
    <p:sldId id="434" r:id="rId73"/>
    <p:sldId id="547" r:id="rId74"/>
    <p:sldId id="435" r:id="rId75"/>
    <p:sldId id="437" r:id="rId76"/>
    <p:sldId id="549" r:id="rId77"/>
    <p:sldId id="439" r:id="rId78"/>
    <p:sldId id="440" r:id="rId79"/>
    <p:sldId id="442" r:id="rId80"/>
    <p:sldId id="298" r:id="rId81"/>
    <p:sldId id="375" r:id="rId82"/>
    <p:sldId id="443" r:id="rId83"/>
    <p:sldId id="275" r:id="rId84"/>
    <p:sldId id="272" r:id="rId85"/>
    <p:sldId id="447" r:id="rId86"/>
    <p:sldId id="445" r:id="rId87"/>
    <p:sldId id="417" r:id="rId88"/>
    <p:sldId id="277" r:id="rId89"/>
    <p:sldId id="448" r:id="rId90"/>
    <p:sldId id="411" r:id="rId91"/>
    <p:sldId id="449" r:id="rId92"/>
    <p:sldId id="452" r:id="rId93"/>
    <p:sldId id="454" r:id="rId94"/>
    <p:sldId id="456" r:id="rId95"/>
    <p:sldId id="457" r:id="rId96"/>
    <p:sldId id="458" r:id="rId97"/>
    <p:sldId id="459" r:id="rId98"/>
    <p:sldId id="460" r:id="rId99"/>
    <p:sldId id="260" r:id="rId100"/>
    <p:sldId id="461" r:id="rId101"/>
    <p:sldId id="462" r:id="rId102"/>
    <p:sldId id="464" r:id="rId103"/>
    <p:sldId id="468" r:id="rId104"/>
    <p:sldId id="469" r:id="rId105"/>
    <p:sldId id="528" r:id="rId106"/>
    <p:sldId id="463" r:id="rId107"/>
    <p:sldId id="474" r:id="rId108"/>
    <p:sldId id="473" r:id="rId109"/>
    <p:sldId id="465" r:id="rId110"/>
    <p:sldId id="470" r:id="rId111"/>
    <p:sldId id="475" r:id="rId112"/>
    <p:sldId id="476" r:id="rId113"/>
    <p:sldId id="466" r:id="rId114"/>
    <p:sldId id="471" r:id="rId115"/>
    <p:sldId id="472" r:id="rId116"/>
    <p:sldId id="477" r:id="rId117"/>
    <p:sldId id="529" r:id="rId118"/>
    <p:sldId id="316" r:id="rId119"/>
    <p:sldId id="481" r:id="rId120"/>
    <p:sldId id="483" r:id="rId121"/>
    <p:sldId id="517" r:id="rId122"/>
    <p:sldId id="485" r:id="rId123"/>
    <p:sldId id="352" r:id="rId124"/>
    <p:sldId id="550" r:id="rId125"/>
    <p:sldId id="486" r:id="rId126"/>
    <p:sldId id="487" r:id="rId127"/>
    <p:sldId id="551" r:id="rId128"/>
    <p:sldId id="488" r:id="rId129"/>
    <p:sldId id="489" r:id="rId130"/>
    <p:sldId id="493" r:id="rId131"/>
    <p:sldId id="490" r:id="rId132"/>
    <p:sldId id="492" r:id="rId133"/>
    <p:sldId id="538" r:id="rId134"/>
    <p:sldId id="539" r:id="rId135"/>
    <p:sldId id="494" r:id="rId136"/>
    <p:sldId id="497" r:id="rId137"/>
    <p:sldId id="498" r:id="rId138"/>
    <p:sldId id="491" r:id="rId139"/>
    <p:sldId id="552" r:id="rId140"/>
    <p:sldId id="530" r:id="rId141"/>
    <p:sldId id="379" r:id="rId142"/>
    <p:sldId id="499" r:id="rId143"/>
    <p:sldId id="500" r:id="rId144"/>
    <p:sldId id="501" r:id="rId145"/>
    <p:sldId id="503" r:id="rId146"/>
    <p:sldId id="502" r:id="rId147"/>
    <p:sldId id="504" r:id="rId148"/>
    <p:sldId id="505" r:id="rId149"/>
    <p:sldId id="509" r:id="rId150"/>
    <p:sldId id="510" r:id="rId151"/>
    <p:sldId id="553" r:id="rId152"/>
    <p:sldId id="302" r:id="rId153"/>
    <p:sldId id="373" r:id="rId154"/>
    <p:sldId id="511" r:id="rId155"/>
    <p:sldId id="512" r:id="rId156"/>
    <p:sldId id="554" r:id="rId157"/>
    <p:sldId id="310" r:id="rId158"/>
    <p:sldId id="513" r:id="rId159"/>
    <p:sldId id="311" r:id="rId160"/>
    <p:sldId id="515" r:id="rId161"/>
    <p:sldId id="516" r:id="rId162"/>
    <p:sldId id="531" r:id="rId163"/>
    <p:sldId id="532" r:id="rId164"/>
    <p:sldId id="514" r:id="rId165"/>
    <p:sldId id="519" r:id="rId166"/>
    <p:sldId id="518" r:id="rId167"/>
    <p:sldId id="520" r:id="rId168"/>
    <p:sldId id="521" r:id="rId169"/>
    <p:sldId id="522" r:id="rId170"/>
    <p:sldId id="523" r:id="rId171"/>
    <p:sldId id="526" r:id="rId172"/>
    <p:sldId id="524" r:id="rId173"/>
    <p:sldId id="555" r:id="rId174"/>
    <p:sldId id="525" r:id="rId175"/>
    <p:sldId id="535" r:id="rId176"/>
    <p:sldId id="536" r:id="rId177"/>
    <p:sldId id="537" r:id="rId178"/>
    <p:sldId id="527" r:id="rId179"/>
    <p:sldId id="533" r:id="rId180"/>
    <p:sldId id="534" r:id="rId181"/>
    <p:sldId id="556" r:id="rId182"/>
    <p:sldId id="363" r:id="rId18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ppin, Mieke" initials="MH" lastIdx="75" clrIdx="0">
    <p:extLst>
      <p:ext uri="{19B8F6BF-5375-455C-9EA6-DF929625EA0E}">
        <p15:presenceInfo xmlns:p15="http://schemas.microsoft.com/office/powerpoint/2012/main" userId="Hoppin, Mieke" providerId="None"/>
      </p:ext>
    </p:extLst>
  </p:cmAuthor>
  <p:cmAuthor id="2" name="Trohimovich, Merita" initials="MT" lastIdx="64" clrIdx="1">
    <p:extLst>
      <p:ext uri="{19B8F6BF-5375-455C-9EA6-DF929625EA0E}">
        <p15:presenceInfo xmlns:p15="http://schemas.microsoft.com/office/powerpoint/2012/main" userId="Trohimovich, Merita" providerId="None"/>
      </p:ext>
    </p:extLst>
  </p:cmAuthor>
  <p:cmAuthor id="3" name="Rodriguez, Joy" initials="RJ" lastIdx="3" clrIdx="2">
    <p:extLst>
      <p:ext uri="{19B8F6BF-5375-455C-9EA6-DF929625EA0E}">
        <p15:presenceInfo xmlns:p15="http://schemas.microsoft.com/office/powerpoint/2012/main" userId="S-1-5-21-133048727-1925392280-674505458-73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7" autoAdjust="0"/>
    <p:restoredTop sz="87962" autoAdjust="0"/>
  </p:normalViewPr>
  <p:slideViewPr>
    <p:cSldViewPr>
      <p:cViewPr varScale="1">
        <p:scale>
          <a:sx n="58" d="100"/>
          <a:sy n="58" d="100"/>
        </p:scale>
        <p:origin x="996" y="64"/>
      </p:cViewPr>
      <p:guideLst>
        <p:guide orient="horz" pos="2160"/>
        <p:guide pos="2880"/>
      </p:guideLst>
    </p:cSldViewPr>
  </p:slideViewPr>
  <p:outlineViewPr>
    <p:cViewPr>
      <p:scale>
        <a:sx n="33" d="100"/>
        <a:sy n="33" d="100"/>
      </p:scale>
      <p:origin x="0" y="-104508"/>
    </p:cViewPr>
  </p:outlineViewPr>
  <p:notesTextViewPr>
    <p:cViewPr>
      <p:scale>
        <a:sx n="1" d="1"/>
        <a:sy n="1" d="1"/>
      </p:scale>
      <p:origin x="0" y="0"/>
    </p:cViewPr>
  </p:notesTextViewPr>
  <p:sorterViewPr>
    <p:cViewPr>
      <p:scale>
        <a:sx n="75" d="100"/>
        <a:sy n="75" d="100"/>
      </p:scale>
      <p:origin x="0" y="-17652"/>
    </p:cViewPr>
  </p:sorterViewPr>
  <p:notesViewPr>
    <p:cSldViewPr>
      <p:cViewPr varScale="1">
        <p:scale>
          <a:sx n="84" d="100"/>
          <a:sy n="84"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1" y="0"/>
            <a:ext cx="3014393" cy="467363"/>
          </a:xfrm>
          <a:prstGeom prst="rect">
            <a:avLst/>
          </a:prstGeom>
        </p:spPr>
        <p:txBody>
          <a:bodyPr vert="horz" lIns="91440" tIns="45720" rIns="91440" bIns="45720" rtlCol="0"/>
          <a:lstStyle>
            <a:lvl1pPr algn="r">
              <a:defRPr sz="1200"/>
            </a:lvl1pPr>
          </a:lstStyle>
          <a:p>
            <a:fld id="{48D575FA-60D9-45EA-8D88-4FD0D9C8718C}" type="datetimeFigureOut">
              <a:rPr lang="en-US" smtClean="0"/>
              <a:t>6/23/2021</a:t>
            </a:fld>
            <a:endParaRPr lang="en-US"/>
          </a:p>
        </p:txBody>
      </p:sp>
      <p:sp>
        <p:nvSpPr>
          <p:cNvPr id="4" name="Footer Placeholder 3"/>
          <p:cNvSpPr>
            <a:spLocks noGrp="1"/>
          </p:cNvSpPr>
          <p:nvPr>
            <p:ph type="ftr" sz="quarter" idx="2"/>
          </p:nvPr>
        </p:nvSpPr>
        <p:spPr>
          <a:xfrm>
            <a:off x="1" y="8841738"/>
            <a:ext cx="3014393" cy="467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841738"/>
            <a:ext cx="3014393" cy="467363"/>
          </a:xfrm>
          <a:prstGeom prst="rect">
            <a:avLst/>
          </a:prstGeom>
        </p:spPr>
        <p:txBody>
          <a:bodyPr vert="horz" lIns="91440" tIns="45720" rIns="91440" bIns="45720" rtlCol="0" anchor="b"/>
          <a:lstStyle>
            <a:lvl1pPr algn="r">
              <a:defRPr sz="1200"/>
            </a:lvl1pPr>
          </a:lstStyle>
          <a:p>
            <a:fld id="{100DDCE6-A08E-45D0-8DE0-ABD69A3785BB}" type="slidenum">
              <a:rPr lang="en-US" smtClean="0"/>
              <a:t>‹#›</a:t>
            </a:fld>
            <a:endParaRPr lang="en-US"/>
          </a:p>
        </p:txBody>
      </p:sp>
    </p:spTree>
    <p:extLst>
      <p:ext uri="{BB962C8B-B14F-4D97-AF65-F5344CB8AC3E}">
        <p14:creationId xmlns:p14="http://schemas.microsoft.com/office/powerpoint/2010/main" val="3971968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vl1pPr>
          </a:lstStyle>
          <a:p>
            <a:fld id="{400DB817-7AE6-46D6-AE2C-BFC6EFE559A1}" type="datetimeFigureOut">
              <a:rPr lang="en-US" smtClean="0"/>
              <a:t>6/23/2021</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vl1pPr>
          </a:lstStyle>
          <a:p>
            <a:fld id="{ABAE2CC7-D64E-4682-9516-0EC4E511FC69}" type="slidenum">
              <a:rPr lang="en-US" smtClean="0"/>
              <a:t>‹#›</a:t>
            </a:fld>
            <a:endParaRPr lang="en-US" dirty="0"/>
          </a:p>
        </p:txBody>
      </p:sp>
    </p:spTree>
    <p:extLst>
      <p:ext uri="{BB962C8B-B14F-4D97-AF65-F5344CB8AC3E}">
        <p14:creationId xmlns:p14="http://schemas.microsoft.com/office/powerpoint/2010/main" val="5412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Merita</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a:t>
            </a:fld>
            <a:endParaRPr lang="en-US" dirty="0"/>
          </a:p>
        </p:txBody>
      </p:sp>
    </p:spTree>
    <p:extLst>
      <p:ext uri="{BB962C8B-B14F-4D97-AF65-F5344CB8AC3E}">
        <p14:creationId xmlns:p14="http://schemas.microsoft.com/office/powerpoint/2010/main" val="7743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a:t>
            </a:fld>
            <a:endParaRPr lang="en-US" dirty="0"/>
          </a:p>
        </p:txBody>
      </p:sp>
    </p:spTree>
    <p:extLst>
      <p:ext uri="{BB962C8B-B14F-4D97-AF65-F5344CB8AC3E}">
        <p14:creationId xmlns:p14="http://schemas.microsoft.com/office/powerpoint/2010/main" val="7307585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101</a:t>
            </a:fld>
            <a:endParaRPr lang="en-US" dirty="0"/>
          </a:p>
        </p:txBody>
      </p:sp>
    </p:spTree>
    <p:extLst>
      <p:ext uri="{BB962C8B-B14F-4D97-AF65-F5344CB8AC3E}">
        <p14:creationId xmlns:p14="http://schemas.microsoft.com/office/powerpoint/2010/main" val="23364977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102</a:t>
            </a:fld>
            <a:endParaRPr lang="en-US" dirty="0"/>
          </a:p>
        </p:txBody>
      </p:sp>
    </p:spTree>
    <p:extLst>
      <p:ext uri="{BB962C8B-B14F-4D97-AF65-F5344CB8AC3E}">
        <p14:creationId xmlns:p14="http://schemas.microsoft.com/office/powerpoint/2010/main" val="4054927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103</a:t>
            </a:fld>
            <a:endParaRPr lang="en-US" dirty="0"/>
          </a:p>
        </p:txBody>
      </p:sp>
    </p:spTree>
    <p:extLst>
      <p:ext uri="{BB962C8B-B14F-4D97-AF65-F5344CB8AC3E}">
        <p14:creationId xmlns:p14="http://schemas.microsoft.com/office/powerpoint/2010/main" val="30584544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104</a:t>
            </a:fld>
            <a:endParaRPr lang="en-US" dirty="0"/>
          </a:p>
        </p:txBody>
      </p:sp>
    </p:spTree>
    <p:extLst>
      <p:ext uri="{BB962C8B-B14F-4D97-AF65-F5344CB8AC3E}">
        <p14:creationId xmlns:p14="http://schemas.microsoft.com/office/powerpoint/2010/main" val="34759678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105</a:t>
            </a:fld>
            <a:endParaRPr lang="en-US" dirty="0"/>
          </a:p>
        </p:txBody>
      </p:sp>
    </p:spTree>
    <p:extLst>
      <p:ext uri="{BB962C8B-B14F-4D97-AF65-F5344CB8AC3E}">
        <p14:creationId xmlns:p14="http://schemas.microsoft.com/office/powerpoint/2010/main" val="40321990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We already learned that we</a:t>
            </a:r>
            <a:r>
              <a:rPr lang="en-US" baseline="0" dirty="0" smtClean="0"/>
              <a:t> have to review MRs #1-9 for the new and replaced hard surfaces and converted vegetation areas.  And we always have to review Additional Protective Measure – Infrastructure Protection.  What does this all mean?</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106</a:t>
            </a:fld>
            <a:endParaRPr lang="en-US" dirty="0"/>
          </a:p>
        </p:txBody>
      </p:sp>
    </p:spTree>
    <p:extLst>
      <p:ext uri="{BB962C8B-B14F-4D97-AF65-F5344CB8AC3E}">
        <p14:creationId xmlns:p14="http://schemas.microsoft.com/office/powerpoint/2010/main" val="300381198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a:t>
            </a:r>
            <a:r>
              <a:rPr lang="en-US" baseline="0" dirty="0" smtClean="0"/>
              <a:t>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107</a:t>
            </a:fld>
            <a:endParaRPr lang="en-US" dirty="0"/>
          </a:p>
        </p:txBody>
      </p:sp>
    </p:spTree>
    <p:extLst>
      <p:ext uri="{BB962C8B-B14F-4D97-AF65-F5344CB8AC3E}">
        <p14:creationId xmlns:p14="http://schemas.microsoft.com/office/powerpoint/2010/main" val="36843084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108</a:t>
            </a:fld>
            <a:endParaRPr lang="en-US" dirty="0"/>
          </a:p>
        </p:txBody>
      </p:sp>
    </p:spTree>
    <p:extLst>
      <p:ext uri="{BB962C8B-B14F-4D97-AF65-F5344CB8AC3E}">
        <p14:creationId xmlns:p14="http://schemas.microsoft.com/office/powerpoint/2010/main" val="9227602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109</a:t>
            </a:fld>
            <a:endParaRPr lang="en-US" dirty="0"/>
          </a:p>
        </p:txBody>
      </p:sp>
    </p:spTree>
    <p:extLst>
      <p:ext uri="{BB962C8B-B14F-4D97-AF65-F5344CB8AC3E}">
        <p14:creationId xmlns:p14="http://schemas.microsoft.com/office/powerpoint/2010/main" val="18804373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110</a:t>
            </a:fld>
            <a:endParaRPr lang="en-US" dirty="0"/>
          </a:p>
        </p:txBody>
      </p:sp>
    </p:spTree>
    <p:extLst>
      <p:ext uri="{BB962C8B-B14F-4D97-AF65-F5344CB8AC3E}">
        <p14:creationId xmlns:p14="http://schemas.microsoft.com/office/powerpoint/2010/main" val="47666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12</a:t>
            </a:fld>
            <a:endParaRPr lang="en-US"/>
          </a:p>
        </p:txBody>
      </p:sp>
    </p:spTree>
    <p:extLst>
      <p:ext uri="{BB962C8B-B14F-4D97-AF65-F5344CB8AC3E}">
        <p14:creationId xmlns:p14="http://schemas.microsoft.com/office/powerpoint/2010/main" val="11378517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 – Poll</a:t>
            </a:r>
          </a:p>
          <a:p>
            <a:endParaRPr lang="en-US" dirty="0" smtClean="0"/>
          </a:p>
        </p:txBody>
      </p:sp>
      <p:sp>
        <p:nvSpPr>
          <p:cNvPr id="4" name="Slide Number Placeholder 3"/>
          <p:cNvSpPr>
            <a:spLocks noGrp="1"/>
          </p:cNvSpPr>
          <p:nvPr>
            <p:ph type="sldNum" sz="quarter" idx="10"/>
          </p:nvPr>
        </p:nvSpPr>
        <p:spPr/>
        <p:txBody>
          <a:bodyPr/>
          <a:lstStyle/>
          <a:p>
            <a:fld id="{ABAE2CC7-D64E-4682-9516-0EC4E511FC69}" type="slidenum">
              <a:rPr lang="en-US" smtClean="0"/>
              <a:t>111</a:t>
            </a:fld>
            <a:endParaRPr lang="en-US" dirty="0"/>
          </a:p>
        </p:txBody>
      </p:sp>
    </p:spTree>
    <p:extLst>
      <p:ext uri="{BB962C8B-B14F-4D97-AF65-F5344CB8AC3E}">
        <p14:creationId xmlns:p14="http://schemas.microsoft.com/office/powerpoint/2010/main" val="42843021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112</a:t>
            </a:fld>
            <a:endParaRPr lang="en-US" dirty="0"/>
          </a:p>
        </p:txBody>
      </p:sp>
    </p:spTree>
    <p:extLst>
      <p:ext uri="{BB962C8B-B14F-4D97-AF65-F5344CB8AC3E}">
        <p14:creationId xmlns:p14="http://schemas.microsoft.com/office/powerpoint/2010/main" val="28487797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113</a:t>
            </a:fld>
            <a:endParaRPr lang="en-US" dirty="0"/>
          </a:p>
        </p:txBody>
      </p:sp>
    </p:spTree>
    <p:extLst>
      <p:ext uri="{BB962C8B-B14F-4D97-AF65-F5344CB8AC3E}">
        <p14:creationId xmlns:p14="http://schemas.microsoft.com/office/powerpoint/2010/main" val="27556971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114</a:t>
            </a:fld>
            <a:endParaRPr lang="en-US" dirty="0"/>
          </a:p>
        </p:txBody>
      </p:sp>
    </p:spTree>
    <p:extLst>
      <p:ext uri="{BB962C8B-B14F-4D97-AF65-F5344CB8AC3E}">
        <p14:creationId xmlns:p14="http://schemas.microsoft.com/office/powerpoint/2010/main" val="33182891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Joy</a:t>
            </a:r>
            <a:endParaRPr lang="en-US" b="0" u="none" dirty="0" smtClean="0"/>
          </a:p>
          <a:p>
            <a:pPr marL="228600" indent="-228600">
              <a:buFont typeface="+mj-lt"/>
              <a:buAutoNum type="arabicPeriod"/>
            </a:pPr>
            <a:r>
              <a:rPr lang="en-US" b="0" u="none" dirty="0" err="1" smtClean="0"/>
              <a:t>tMap</a:t>
            </a:r>
            <a:r>
              <a:rPr lang="en-US" b="0" u="none" dirty="0" smtClean="0"/>
              <a:t> – wetlands layer. Show the not-wetlands layer</a:t>
            </a:r>
            <a:r>
              <a:rPr lang="en-US" b="0" u="none" baseline="0" dirty="0" smtClean="0"/>
              <a:t> too.</a:t>
            </a:r>
            <a:endParaRPr lang="en-US" b="1" u="sng" dirty="0"/>
          </a:p>
        </p:txBody>
      </p:sp>
      <p:sp>
        <p:nvSpPr>
          <p:cNvPr id="4" name="Slide Number Placeholder 3"/>
          <p:cNvSpPr>
            <a:spLocks noGrp="1"/>
          </p:cNvSpPr>
          <p:nvPr>
            <p:ph type="sldNum" sz="quarter" idx="10"/>
          </p:nvPr>
        </p:nvSpPr>
        <p:spPr/>
        <p:txBody>
          <a:bodyPr/>
          <a:lstStyle/>
          <a:p>
            <a:fld id="{ABAE2CC7-D64E-4682-9516-0EC4E511FC69}" type="slidenum">
              <a:rPr lang="en-US" smtClean="0"/>
              <a:t>115</a:t>
            </a:fld>
            <a:endParaRPr lang="en-US" dirty="0"/>
          </a:p>
        </p:txBody>
      </p:sp>
    </p:spTree>
    <p:extLst>
      <p:ext uri="{BB962C8B-B14F-4D97-AF65-F5344CB8AC3E}">
        <p14:creationId xmlns:p14="http://schemas.microsoft.com/office/powerpoint/2010/main" val="9169397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116</a:t>
            </a:fld>
            <a:endParaRPr lang="en-US" dirty="0"/>
          </a:p>
        </p:txBody>
      </p:sp>
    </p:spTree>
    <p:extLst>
      <p:ext uri="{BB962C8B-B14F-4D97-AF65-F5344CB8AC3E}">
        <p14:creationId xmlns:p14="http://schemas.microsoft.com/office/powerpoint/2010/main" val="3871066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117</a:t>
            </a:fld>
            <a:endParaRPr lang="en-US" dirty="0"/>
          </a:p>
        </p:txBody>
      </p:sp>
    </p:spTree>
    <p:extLst>
      <p:ext uri="{BB962C8B-B14F-4D97-AF65-F5344CB8AC3E}">
        <p14:creationId xmlns:p14="http://schemas.microsoft.com/office/powerpoint/2010/main" val="39174072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ourselves available for a little bit</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118</a:t>
            </a:fld>
            <a:endParaRPr lang="en-US" dirty="0"/>
          </a:p>
        </p:txBody>
      </p:sp>
    </p:spTree>
    <p:extLst>
      <p:ext uri="{BB962C8B-B14F-4D97-AF65-F5344CB8AC3E}">
        <p14:creationId xmlns:p14="http://schemas.microsoft.com/office/powerpoint/2010/main" val="28070095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119</a:t>
            </a:fld>
            <a:endParaRPr lang="en-US" dirty="0"/>
          </a:p>
        </p:txBody>
      </p:sp>
    </p:spTree>
    <p:extLst>
      <p:ext uri="{BB962C8B-B14F-4D97-AF65-F5344CB8AC3E}">
        <p14:creationId xmlns:p14="http://schemas.microsoft.com/office/powerpoint/2010/main" val="19340635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120</a:t>
            </a:fld>
            <a:endParaRPr lang="en-US" dirty="0"/>
          </a:p>
        </p:txBody>
      </p:sp>
    </p:spTree>
    <p:extLst>
      <p:ext uri="{BB962C8B-B14F-4D97-AF65-F5344CB8AC3E}">
        <p14:creationId xmlns:p14="http://schemas.microsoft.com/office/powerpoint/2010/main" val="28712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a:t>
            </a:fld>
            <a:endParaRPr lang="en-US" dirty="0"/>
          </a:p>
        </p:txBody>
      </p:sp>
    </p:spTree>
    <p:extLst>
      <p:ext uri="{BB962C8B-B14F-4D97-AF65-F5344CB8AC3E}">
        <p14:creationId xmlns:p14="http://schemas.microsoft.com/office/powerpoint/2010/main" val="25786018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121</a:t>
            </a:fld>
            <a:endParaRPr lang="en-US" dirty="0"/>
          </a:p>
        </p:txBody>
      </p:sp>
    </p:spTree>
    <p:extLst>
      <p:ext uri="{BB962C8B-B14F-4D97-AF65-F5344CB8AC3E}">
        <p14:creationId xmlns:p14="http://schemas.microsoft.com/office/powerpoint/2010/main" val="10759122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122</a:t>
            </a:fld>
            <a:endParaRPr lang="en-US" dirty="0"/>
          </a:p>
        </p:txBody>
      </p:sp>
    </p:spTree>
    <p:extLst>
      <p:ext uri="{BB962C8B-B14F-4D97-AF65-F5344CB8AC3E}">
        <p14:creationId xmlns:p14="http://schemas.microsoft.com/office/powerpoint/2010/main" val="19752024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A</a:t>
            </a:r>
            <a:r>
              <a:rPr lang="en-US" baseline="0" dirty="0" smtClean="0"/>
              <a:t> little time about industrial permit and demonstrative approach.</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123</a:t>
            </a:fld>
            <a:endParaRPr lang="en-US" dirty="0"/>
          </a:p>
        </p:txBody>
      </p:sp>
    </p:spTree>
    <p:extLst>
      <p:ext uri="{BB962C8B-B14F-4D97-AF65-F5344CB8AC3E}">
        <p14:creationId xmlns:p14="http://schemas.microsoft.com/office/powerpoint/2010/main" val="21805046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124</a:t>
            </a:fld>
            <a:endParaRPr lang="en-US" dirty="0"/>
          </a:p>
        </p:txBody>
      </p:sp>
    </p:spTree>
    <p:extLst>
      <p:ext uri="{BB962C8B-B14F-4D97-AF65-F5344CB8AC3E}">
        <p14:creationId xmlns:p14="http://schemas.microsoft.com/office/powerpoint/2010/main" val="13949822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125</a:t>
            </a:fld>
            <a:endParaRPr lang="en-US" dirty="0"/>
          </a:p>
        </p:txBody>
      </p:sp>
    </p:spTree>
    <p:extLst>
      <p:ext uri="{BB962C8B-B14F-4D97-AF65-F5344CB8AC3E}">
        <p14:creationId xmlns:p14="http://schemas.microsoft.com/office/powerpoint/2010/main" val="30524099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126</a:t>
            </a:fld>
            <a:endParaRPr lang="en-US" dirty="0"/>
          </a:p>
        </p:txBody>
      </p:sp>
    </p:spTree>
    <p:extLst>
      <p:ext uri="{BB962C8B-B14F-4D97-AF65-F5344CB8AC3E}">
        <p14:creationId xmlns:p14="http://schemas.microsoft.com/office/powerpoint/2010/main" val="42547296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128</a:t>
            </a:fld>
            <a:endParaRPr lang="en-US" dirty="0"/>
          </a:p>
        </p:txBody>
      </p:sp>
    </p:spTree>
    <p:extLst>
      <p:ext uri="{BB962C8B-B14F-4D97-AF65-F5344CB8AC3E}">
        <p14:creationId xmlns:p14="http://schemas.microsoft.com/office/powerpoint/2010/main" val="313623882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129</a:t>
            </a:fld>
            <a:endParaRPr lang="en-US" dirty="0"/>
          </a:p>
        </p:txBody>
      </p:sp>
    </p:spTree>
    <p:extLst>
      <p:ext uri="{BB962C8B-B14F-4D97-AF65-F5344CB8AC3E}">
        <p14:creationId xmlns:p14="http://schemas.microsoft.com/office/powerpoint/2010/main" val="1978426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130</a:t>
            </a:fld>
            <a:endParaRPr lang="en-US" dirty="0"/>
          </a:p>
        </p:txBody>
      </p:sp>
    </p:spTree>
    <p:extLst>
      <p:ext uri="{BB962C8B-B14F-4D97-AF65-F5344CB8AC3E}">
        <p14:creationId xmlns:p14="http://schemas.microsoft.com/office/powerpoint/2010/main" val="284387373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131</a:t>
            </a:fld>
            <a:endParaRPr lang="en-US" dirty="0"/>
          </a:p>
        </p:txBody>
      </p:sp>
    </p:spTree>
    <p:extLst>
      <p:ext uri="{BB962C8B-B14F-4D97-AF65-F5344CB8AC3E}">
        <p14:creationId xmlns:p14="http://schemas.microsoft.com/office/powerpoint/2010/main" val="28904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a:t>
            </a:fld>
            <a:endParaRPr lang="en-US" dirty="0"/>
          </a:p>
        </p:txBody>
      </p:sp>
    </p:spTree>
    <p:extLst>
      <p:ext uri="{BB962C8B-B14F-4D97-AF65-F5344CB8AC3E}">
        <p14:creationId xmlns:p14="http://schemas.microsoft.com/office/powerpoint/2010/main" val="20814985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132</a:t>
            </a:fld>
            <a:endParaRPr lang="en-US" dirty="0"/>
          </a:p>
        </p:txBody>
      </p:sp>
    </p:spTree>
    <p:extLst>
      <p:ext uri="{BB962C8B-B14F-4D97-AF65-F5344CB8AC3E}">
        <p14:creationId xmlns:p14="http://schemas.microsoft.com/office/powerpoint/2010/main" val="35718988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133</a:t>
            </a:fld>
            <a:endParaRPr lang="en-US" dirty="0"/>
          </a:p>
        </p:txBody>
      </p:sp>
    </p:spTree>
    <p:extLst>
      <p:ext uri="{BB962C8B-B14F-4D97-AF65-F5344CB8AC3E}">
        <p14:creationId xmlns:p14="http://schemas.microsoft.com/office/powerpoint/2010/main" val="6520869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134</a:t>
            </a:fld>
            <a:endParaRPr lang="en-US" dirty="0"/>
          </a:p>
        </p:txBody>
      </p:sp>
    </p:spTree>
    <p:extLst>
      <p:ext uri="{BB962C8B-B14F-4D97-AF65-F5344CB8AC3E}">
        <p14:creationId xmlns:p14="http://schemas.microsoft.com/office/powerpoint/2010/main" val="21880849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135</a:t>
            </a:fld>
            <a:endParaRPr lang="en-US" dirty="0"/>
          </a:p>
        </p:txBody>
      </p:sp>
    </p:spTree>
    <p:extLst>
      <p:ext uri="{BB962C8B-B14F-4D97-AF65-F5344CB8AC3E}">
        <p14:creationId xmlns:p14="http://schemas.microsoft.com/office/powerpoint/2010/main" val="405378672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136</a:t>
            </a:fld>
            <a:endParaRPr lang="en-US" dirty="0"/>
          </a:p>
        </p:txBody>
      </p:sp>
    </p:spTree>
    <p:extLst>
      <p:ext uri="{BB962C8B-B14F-4D97-AF65-F5344CB8AC3E}">
        <p14:creationId xmlns:p14="http://schemas.microsoft.com/office/powerpoint/2010/main" val="28660473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Cannot be used alone for the LID Performance</a:t>
            </a:r>
            <a:r>
              <a:rPr lang="en-US" baseline="0" dirty="0" smtClean="0"/>
              <a:t> Standard.  Must also have continuous simulation modeling.</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137</a:t>
            </a:fld>
            <a:endParaRPr lang="en-US" dirty="0"/>
          </a:p>
        </p:txBody>
      </p:sp>
    </p:spTree>
    <p:extLst>
      <p:ext uri="{BB962C8B-B14F-4D97-AF65-F5344CB8AC3E}">
        <p14:creationId xmlns:p14="http://schemas.microsoft.com/office/powerpoint/2010/main" val="35613482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138</a:t>
            </a:fld>
            <a:endParaRPr lang="en-US" dirty="0"/>
          </a:p>
        </p:txBody>
      </p:sp>
    </p:spTree>
    <p:extLst>
      <p:ext uri="{BB962C8B-B14F-4D97-AF65-F5344CB8AC3E}">
        <p14:creationId xmlns:p14="http://schemas.microsoft.com/office/powerpoint/2010/main" val="48577321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139</a:t>
            </a:fld>
            <a:endParaRPr lang="en-US" dirty="0"/>
          </a:p>
        </p:txBody>
      </p:sp>
    </p:spTree>
    <p:extLst>
      <p:ext uri="{BB962C8B-B14F-4D97-AF65-F5344CB8AC3E}">
        <p14:creationId xmlns:p14="http://schemas.microsoft.com/office/powerpoint/2010/main" val="54164613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140</a:t>
            </a:fld>
            <a:endParaRPr lang="en-US" dirty="0"/>
          </a:p>
        </p:txBody>
      </p:sp>
    </p:spTree>
    <p:extLst>
      <p:ext uri="{BB962C8B-B14F-4D97-AF65-F5344CB8AC3E}">
        <p14:creationId xmlns:p14="http://schemas.microsoft.com/office/powerpoint/2010/main" val="195758562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141</a:t>
            </a:fld>
            <a:endParaRPr lang="en-US" dirty="0"/>
          </a:p>
        </p:txBody>
      </p:sp>
    </p:spTree>
    <p:extLst>
      <p:ext uri="{BB962C8B-B14F-4D97-AF65-F5344CB8AC3E}">
        <p14:creationId xmlns:p14="http://schemas.microsoft.com/office/powerpoint/2010/main" val="87663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a:t>
            </a:fld>
            <a:endParaRPr lang="en-US" dirty="0"/>
          </a:p>
        </p:txBody>
      </p:sp>
    </p:spTree>
    <p:extLst>
      <p:ext uri="{BB962C8B-B14F-4D97-AF65-F5344CB8AC3E}">
        <p14:creationId xmlns:p14="http://schemas.microsoft.com/office/powerpoint/2010/main" val="325650357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142</a:t>
            </a:fld>
            <a:endParaRPr lang="en-US" dirty="0"/>
          </a:p>
        </p:txBody>
      </p:sp>
    </p:spTree>
    <p:extLst>
      <p:ext uri="{BB962C8B-B14F-4D97-AF65-F5344CB8AC3E}">
        <p14:creationId xmlns:p14="http://schemas.microsoft.com/office/powerpoint/2010/main" val="37686054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143</a:t>
            </a:fld>
            <a:endParaRPr lang="en-US" dirty="0"/>
          </a:p>
        </p:txBody>
      </p:sp>
    </p:spTree>
    <p:extLst>
      <p:ext uri="{BB962C8B-B14F-4D97-AF65-F5344CB8AC3E}">
        <p14:creationId xmlns:p14="http://schemas.microsoft.com/office/powerpoint/2010/main" val="73434025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144</a:t>
            </a:fld>
            <a:endParaRPr lang="en-US" dirty="0"/>
          </a:p>
        </p:txBody>
      </p:sp>
    </p:spTree>
    <p:extLst>
      <p:ext uri="{BB962C8B-B14F-4D97-AF65-F5344CB8AC3E}">
        <p14:creationId xmlns:p14="http://schemas.microsoft.com/office/powerpoint/2010/main" val="147382002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145</a:t>
            </a:fld>
            <a:endParaRPr lang="en-US" dirty="0"/>
          </a:p>
        </p:txBody>
      </p:sp>
    </p:spTree>
    <p:extLst>
      <p:ext uri="{BB962C8B-B14F-4D97-AF65-F5344CB8AC3E}">
        <p14:creationId xmlns:p14="http://schemas.microsoft.com/office/powerpoint/2010/main" val="3350976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146</a:t>
            </a:fld>
            <a:endParaRPr lang="en-US" dirty="0"/>
          </a:p>
        </p:txBody>
      </p:sp>
    </p:spTree>
    <p:extLst>
      <p:ext uri="{BB962C8B-B14F-4D97-AF65-F5344CB8AC3E}">
        <p14:creationId xmlns:p14="http://schemas.microsoft.com/office/powerpoint/2010/main" val="174201843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a:t>
            </a:r>
            <a:r>
              <a:rPr lang="en-US" baseline="0" dirty="0" smtClean="0"/>
              <a:t>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147</a:t>
            </a:fld>
            <a:endParaRPr lang="en-US" dirty="0"/>
          </a:p>
        </p:txBody>
      </p:sp>
    </p:spTree>
    <p:extLst>
      <p:ext uri="{BB962C8B-B14F-4D97-AF65-F5344CB8AC3E}">
        <p14:creationId xmlns:p14="http://schemas.microsoft.com/office/powerpoint/2010/main" val="12873543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148</a:t>
            </a:fld>
            <a:endParaRPr lang="en-US" dirty="0"/>
          </a:p>
        </p:txBody>
      </p:sp>
    </p:spTree>
    <p:extLst>
      <p:ext uri="{BB962C8B-B14F-4D97-AF65-F5344CB8AC3E}">
        <p14:creationId xmlns:p14="http://schemas.microsoft.com/office/powerpoint/2010/main" val="29624151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149</a:t>
            </a:fld>
            <a:endParaRPr lang="en-US" dirty="0"/>
          </a:p>
        </p:txBody>
      </p:sp>
    </p:spTree>
    <p:extLst>
      <p:ext uri="{BB962C8B-B14F-4D97-AF65-F5344CB8AC3E}">
        <p14:creationId xmlns:p14="http://schemas.microsoft.com/office/powerpoint/2010/main" val="39628521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150</a:t>
            </a:fld>
            <a:endParaRPr lang="en-US" dirty="0"/>
          </a:p>
        </p:txBody>
      </p:sp>
    </p:spTree>
    <p:extLst>
      <p:ext uri="{BB962C8B-B14F-4D97-AF65-F5344CB8AC3E}">
        <p14:creationId xmlns:p14="http://schemas.microsoft.com/office/powerpoint/2010/main" val="23479628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151</a:t>
            </a:fld>
            <a:endParaRPr lang="en-US" dirty="0"/>
          </a:p>
        </p:txBody>
      </p:sp>
    </p:spTree>
    <p:extLst>
      <p:ext uri="{BB962C8B-B14F-4D97-AF65-F5344CB8AC3E}">
        <p14:creationId xmlns:p14="http://schemas.microsoft.com/office/powerpoint/2010/main" val="205032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a:t>
            </a:fld>
            <a:endParaRPr lang="en-US" dirty="0"/>
          </a:p>
        </p:txBody>
      </p:sp>
    </p:spTree>
    <p:extLst>
      <p:ext uri="{BB962C8B-B14F-4D97-AF65-F5344CB8AC3E}">
        <p14:creationId xmlns:p14="http://schemas.microsoft.com/office/powerpoint/2010/main" val="67031138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152</a:t>
            </a:fld>
            <a:endParaRPr lang="en-US" dirty="0"/>
          </a:p>
        </p:txBody>
      </p:sp>
    </p:spTree>
    <p:extLst>
      <p:ext uri="{BB962C8B-B14F-4D97-AF65-F5344CB8AC3E}">
        <p14:creationId xmlns:p14="http://schemas.microsoft.com/office/powerpoint/2010/main" val="116489708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153</a:t>
            </a:fld>
            <a:endParaRPr lang="en-US" dirty="0"/>
          </a:p>
        </p:txBody>
      </p:sp>
    </p:spTree>
    <p:extLst>
      <p:ext uri="{BB962C8B-B14F-4D97-AF65-F5344CB8AC3E}">
        <p14:creationId xmlns:p14="http://schemas.microsoft.com/office/powerpoint/2010/main" val="2991789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154</a:t>
            </a:fld>
            <a:endParaRPr lang="en-US" dirty="0"/>
          </a:p>
        </p:txBody>
      </p:sp>
    </p:spTree>
    <p:extLst>
      <p:ext uri="{BB962C8B-B14F-4D97-AF65-F5344CB8AC3E}">
        <p14:creationId xmlns:p14="http://schemas.microsoft.com/office/powerpoint/2010/main" val="12762148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155</a:t>
            </a:fld>
            <a:endParaRPr lang="en-US" dirty="0"/>
          </a:p>
        </p:txBody>
      </p:sp>
    </p:spTree>
    <p:extLst>
      <p:ext uri="{BB962C8B-B14F-4D97-AF65-F5344CB8AC3E}">
        <p14:creationId xmlns:p14="http://schemas.microsoft.com/office/powerpoint/2010/main" val="402338590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156</a:t>
            </a:fld>
            <a:endParaRPr lang="en-US" dirty="0"/>
          </a:p>
        </p:txBody>
      </p:sp>
    </p:spTree>
    <p:extLst>
      <p:ext uri="{BB962C8B-B14F-4D97-AF65-F5344CB8AC3E}">
        <p14:creationId xmlns:p14="http://schemas.microsoft.com/office/powerpoint/2010/main" val="2326615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157</a:t>
            </a:fld>
            <a:endParaRPr lang="en-US" dirty="0"/>
          </a:p>
        </p:txBody>
      </p:sp>
    </p:spTree>
    <p:extLst>
      <p:ext uri="{BB962C8B-B14F-4D97-AF65-F5344CB8AC3E}">
        <p14:creationId xmlns:p14="http://schemas.microsoft.com/office/powerpoint/2010/main" val="219830315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158</a:t>
            </a:fld>
            <a:endParaRPr lang="en-US" dirty="0"/>
          </a:p>
        </p:txBody>
      </p:sp>
    </p:spTree>
    <p:extLst>
      <p:ext uri="{BB962C8B-B14F-4D97-AF65-F5344CB8AC3E}">
        <p14:creationId xmlns:p14="http://schemas.microsoft.com/office/powerpoint/2010/main" val="341527369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159</a:t>
            </a:fld>
            <a:endParaRPr lang="en-US" dirty="0"/>
          </a:p>
        </p:txBody>
      </p:sp>
    </p:spTree>
    <p:extLst>
      <p:ext uri="{BB962C8B-B14F-4D97-AF65-F5344CB8AC3E}">
        <p14:creationId xmlns:p14="http://schemas.microsoft.com/office/powerpoint/2010/main" val="2034876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160</a:t>
            </a:fld>
            <a:endParaRPr lang="en-US" dirty="0"/>
          </a:p>
        </p:txBody>
      </p:sp>
    </p:spTree>
    <p:extLst>
      <p:ext uri="{BB962C8B-B14F-4D97-AF65-F5344CB8AC3E}">
        <p14:creationId xmlns:p14="http://schemas.microsoft.com/office/powerpoint/2010/main" val="8597221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161</a:t>
            </a:fld>
            <a:endParaRPr lang="en-US" dirty="0"/>
          </a:p>
        </p:txBody>
      </p:sp>
    </p:spTree>
    <p:extLst>
      <p:ext uri="{BB962C8B-B14F-4D97-AF65-F5344CB8AC3E}">
        <p14:creationId xmlns:p14="http://schemas.microsoft.com/office/powerpoint/2010/main" val="213302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17</a:t>
            </a:fld>
            <a:endParaRPr lang="en-US"/>
          </a:p>
        </p:txBody>
      </p:sp>
    </p:spTree>
    <p:extLst>
      <p:ext uri="{BB962C8B-B14F-4D97-AF65-F5344CB8AC3E}">
        <p14:creationId xmlns:p14="http://schemas.microsoft.com/office/powerpoint/2010/main" val="362176277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162</a:t>
            </a:fld>
            <a:endParaRPr lang="en-US" dirty="0"/>
          </a:p>
        </p:txBody>
      </p:sp>
    </p:spTree>
    <p:extLst>
      <p:ext uri="{BB962C8B-B14F-4D97-AF65-F5344CB8AC3E}">
        <p14:creationId xmlns:p14="http://schemas.microsoft.com/office/powerpoint/2010/main" val="75362412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Music</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163</a:t>
            </a:fld>
            <a:endParaRPr lang="en-US" dirty="0"/>
          </a:p>
        </p:txBody>
      </p:sp>
    </p:spTree>
    <p:extLst>
      <p:ext uri="{BB962C8B-B14F-4D97-AF65-F5344CB8AC3E}">
        <p14:creationId xmlns:p14="http://schemas.microsoft.com/office/powerpoint/2010/main" val="306115880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164</a:t>
            </a:fld>
            <a:endParaRPr lang="en-US" dirty="0"/>
          </a:p>
        </p:txBody>
      </p:sp>
    </p:spTree>
    <p:extLst>
      <p:ext uri="{BB962C8B-B14F-4D97-AF65-F5344CB8AC3E}">
        <p14:creationId xmlns:p14="http://schemas.microsoft.com/office/powerpoint/2010/main" val="10632186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165</a:t>
            </a:fld>
            <a:endParaRPr lang="en-US" dirty="0"/>
          </a:p>
        </p:txBody>
      </p:sp>
    </p:spTree>
    <p:extLst>
      <p:ext uri="{BB962C8B-B14F-4D97-AF65-F5344CB8AC3E}">
        <p14:creationId xmlns:p14="http://schemas.microsoft.com/office/powerpoint/2010/main" val="334915204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166</a:t>
            </a:fld>
            <a:endParaRPr lang="en-US" dirty="0"/>
          </a:p>
        </p:txBody>
      </p:sp>
    </p:spTree>
    <p:extLst>
      <p:ext uri="{BB962C8B-B14F-4D97-AF65-F5344CB8AC3E}">
        <p14:creationId xmlns:p14="http://schemas.microsoft.com/office/powerpoint/2010/main" val="275318174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167</a:t>
            </a:fld>
            <a:endParaRPr lang="en-US" dirty="0"/>
          </a:p>
        </p:txBody>
      </p:sp>
    </p:spTree>
    <p:extLst>
      <p:ext uri="{BB962C8B-B14F-4D97-AF65-F5344CB8AC3E}">
        <p14:creationId xmlns:p14="http://schemas.microsoft.com/office/powerpoint/2010/main" val="22861450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168</a:t>
            </a:fld>
            <a:endParaRPr lang="en-US" dirty="0"/>
          </a:p>
        </p:txBody>
      </p:sp>
    </p:spTree>
    <p:extLst>
      <p:ext uri="{BB962C8B-B14F-4D97-AF65-F5344CB8AC3E}">
        <p14:creationId xmlns:p14="http://schemas.microsoft.com/office/powerpoint/2010/main" val="71845782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169</a:t>
            </a:fld>
            <a:endParaRPr lang="en-US" dirty="0"/>
          </a:p>
        </p:txBody>
      </p:sp>
    </p:spTree>
    <p:extLst>
      <p:ext uri="{BB962C8B-B14F-4D97-AF65-F5344CB8AC3E}">
        <p14:creationId xmlns:p14="http://schemas.microsoft.com/office/powerpoint/2010/main" val="211288839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170</a:t>
            </a:fld>
            <a:endParaRPr lang="en-US" dirty="0"/>
          </a:p>
        </p:txBody>
      </p:sp>
    </p:spTree>
    <p:extLst>
      <p:ext uri="{BB962C8B-B14F-4D97-AF65-F5344CB8AC3E}">
        <p14:creationId xmlns:p14="http://schemas.microsoft.com/office/powerpoint/2010/main" val="215733239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171</a:t>
            </a:fld>
            <a:endParaRPr lang="en-US" dirty="0"/>
          </a:p>
        </p:txBody>
      </p:sp>
    </p:spTree>
    <p:extLst>
      <p:ext uri="{BB962C8B-B14F-4D97-AF65-F5344CB8AC3E}">
        <p14:creationId xmlns:p14="http://schemas.microsoft.com/office/powerpoint/2010/main" val="364390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18</a:t>
            </a:fld>
            <a:endParaRPr lang="en-US" dirty="0"/>
          </a:p>
        </p:txBody>
      </p:sp>
    </p:spTree>
    <p:extLst>
      <p:ext uri="{BB962C8B-B14F-4D97-AF65-F5344CB8AC3E}">
        <p14:creationId xmlns:p14="http://schemas.microsoft.com/office/powerpoint/2010/main" val="317692330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172</a:t>
            </a:fld>
            <a:endParaRPr lang="en-US" dirty="0"/>
          </a:p>
        </p:txBody>
      </p:sp>
    </p:spTree>
    <p:extLst>
      <p:ext uri="{BB962C8B-B14F-4D97-AF65-F5344CB8AC3E}">
        <p14:creationId xmlns:p14="http://schemas.microsoft.com/office/powerpoint/2010/main" val="125542082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173</a:t>
            </a:fld>
            <a:endParaRPr lang="en-US" dirty="0"/>
          </a:p>
        </p:txBody>
      </p:sp>
    </p:spTree>
    <p:extLst>
      <p:ext uri="{BB962C8B-B14F-4D97-AF65-F5344CB8AC3E}">
        <p14:creationId xmlns:p14="http://schemas.microsoft.com/office/powerpoint/2010/main" val="364165948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174</a:t>
            </a:fld>
            <a:endParaRPr lang="en-US" dirty="0"/>
          </a:p>
        </p:txBody>
      </p:sp>
    </p:spTree>
    <p:extLst>
      <p:ext uri="{BB962C8B-B14F-4D97-AF65-F5344CB8AC3E}">
        <p14:creationId xmlns:p14="http://schemas.microsoft.com/office/powerpoint/2010/main" val="102133108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175</a:t>
            </a:fld>
            <a:endParaRPr lang="en-US" dirty="0"/>
          </a:p>
        </p:txBody>
      </p:sp>
    </p:spTree>
    <p:extLst>
      <p:ext uri="{BB962C8B-B14F-4D97-AF65-F5344CB8AC3E}">
        <p14:creationId xmlns:p14="http://schemas.microsoft.com/office/powerpoint/2010/main" val="3828357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176</a:t>
            </a:fld>
            <a:endParaRPr lang="en-US" dirty="0"/>
          </a:p>
        </p:txBody>
      </p:sp>
    </p:spTree>
    <p:extLst>
      <p:ext uri="{BB962C8B-B14F-4D97-AF65-F5344CB8AC3E}">
        <p14:creationId xmlns:p14="http://schemas.microsoft.com/office/powerpoint/2010/main" val="795171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177</a:t>
            </a:fld>
            <a:endParaRPr lang="en-US" dirty="0"/>
          </a:p>
        </p:txBody>
      </p:sp>
    </p:spTree>
    <p:extLst>
      <p:ext uri="{BB962C8B-B14F-4D97-AF65-F5344CB8AC3E}">
        <p14:creationId xmlns:p14="http://schemas.microsoft.com/office/powerpoint/2010/main" val="198596809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178</a:t>
            </a:fld>
            <a:endParaRPr lang="en-US" dirty="0"/>
          </a:p>
        </p:txBody>
      </p:sp>
    </p:spTree>
    <p:extLst>
      <p:ext uri="{BB962C8B-B14F-4D97-AF65-F5344CB8AC3E}">
        <p14:creationId xmlns:p14="http://schemas.microsoft.com/office/powerpoint/2010/main" val="66432957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179</a:t>
            </a:fld>
            <a:endParaRPr lang="en-US" dirty="0"/>
          </a:p>
        </p:txBody>
      </p:sp>
    </p:spTree>
    <p:extLst>
      <p:ext uri="{BB962C8B-B14F-4D97-AF65-F5344CB8AC3E}">
        <p14:creationId xmlns:p14="http://schemas.microsoft.com/office/powerpoint/2010/main" val="244418469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180</a:t>
            </a:fld>
            <a:endParaRPr lang="en-US" dirty="0"/>
          </a:p>
        </p:txBody>
      </p:sp>
    </p:spTree>
    <p:extLst>
      <p:ext uri="{BB962C8B-B14F-4D97-AF65-F5344CB8AC3E}">
        <p14:creationId xmlns:p14="http://schemas.microsoft.com/office/powerpoint/2010/main" val="147461052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182</a:t>
            </a:fld>
            <a:endParaRPr lang="en-US" dirty="0"/>
          </a:p>
        </p:txBody>
      </p:sp>
    </p:spTree>
    <p:extLst>
      <p:ext uri="{BB962C8B-B14F-4D97-AF65-F5344CB8AC3E}">
        <p14:creationId xmlns:p14="http://schemas.microsoft.com/office/powerpoint/2010/main" val="1662862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These</a:t>
            </a:r>
            <a:r>
              <a:rPr lang="en-US" baseline="0" dirty="0" smtClean="0"/>
              <a:t> are changes you may see with other jurisdictions as well – Phase Is are all required to update their Permit.</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19</a:t>
            </a:fld>
            <a:endParaRPr lang="en-US" dirty="0"/>
          </a:p>
        </p:txBody>
      </p:sp>
    </p:spTree>
    <p:extLst>
      <p:ext uri="{BB962C8B-B14F-4D97-AF65-F5344CB8AC3E}">
        <p14:creationId xmlns:p14="http://schemas.microsoft.com/office/powerpoint/2010/main" val="401236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20</a:t>
            </a:fld>
            <a:endParaRPr lang="en-US"/>
          </a:p>
        </p:txBody>
      </p:sp>
    </p:spTree>
    <p:extLst>
      <p:ext uri="{BB962C8B-B14F-4D97-AF65-F5344CB8AC3E}">
        <p14:creationId xmlns:p14="http://schemas.microsoft.com/office/powerpoint/2010/main" val="200515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Merita</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a:t>
            </a:fld>
            <a:endParaRPr lang="en-US"/>
          </a:p>
        </p:txBody>
      </p:sp>
    </p:spTree>
    <p:extLst>
      <p:ext uri="{BB962C8B-B14F-4D97-AF65-F5344CB8AC3E}">
        <p14:creationId xmlns:p14="http://schemas.microsoft.com/office/powerpoint/2010/main" val="172131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This applies to when replaced hard surfaces for redevelopment projects must comply with Minimum Requirements beyond Minimum Requirement #1-5 – so things like water quality and flow control.  </a:t>
            </a:r>
          </a:p>
          <a:p>
            <a:endParaRPr lang="en-US" dirty="0"/>
          </a:p>
          <a:p>
            <a:r>
              <a:rPr lang="en-US" dirty="0" smtClean="0"/>
              <a:t>The current SWMM requires replaced surface be brought up to certain standards when the valuation of the improvements exceeds 50% of the assessed value of the site conditions (so this could include valuation of many buildings/structure.</a:t>
            </a:r>
          </a:p>
          <a:p>
            <a:endParaRPr lang="en-US" dirty="0"/>
          </a:p>
          <a:p>
            <a:r>
              <a:rPr lang="en-US" dirty="0" smtClean="0"/>
              <a:t>The new language requires (for commercial and industrial projects only) the valuation to be compared to just the project site or land disturbance areas) conditions – so that valuation will be lower and it will be more likely that the 50% threshold is met.  </a:t>
            </a:r>
          </a:p>
          <a:p>
            <a:endParaRPr lang="en-US" dirty="0"/>
          </a:p>
          <a:p>
            <a:r>
              <a:rPr lang="en-US" dirty="0" smtClean="0"/>
              <a:t>This will have implications for strip mall type and industrial type locations where there are multiple buildings on a parcel.</a:t>
            </a:r>
          </a:p>
          <a:p>
            <a:endParaRPr lang="en-US" dirty="0"/>
          </a:p>
          <a:p>
            <a:r>
              <a:rPr lang="en-US" dirty="0" smtClean="0"/>
              <a:t>The next slide shows this in a little diagram.</a:t>
            </a:r>
          </a:p>
        </p:txBody>
      </p:sp>
      <p:sp>
        <p:nvSpPr>
          <p:cNvPr id="4" name="Slide Number Placeholder 3"/>
          <p:cNvSpPr>
            <a:spLocks noGrp="1"/>
          </p:cNvSpPr>
          <p:nvPr>
            <p:ph type="sldNum" sz="quarter" idx="10"/>
          </p:nvPr>
        </p:nvSpPr>
        <p:spPr/>
        <p:txBody>
          <a:bodyPr/>
          <a:lstStyle/>
          <a:p>
            <a:fld id="{ACA19495-C107-4B14-AB85-4C665A65F921}" type="slidenum">
              <a:rPr lang="en-US" smtClean="0"/>
              <a:t>21</a:t>
            </a:fld>
            <a:endParaRPr lang="en-US"/>
          </a:p>
        </p:txBody>
      </p:sp>
    </p:spTree>
    <p:extLst>
      <p:ext uri="{BB962C8B-B14F-4D97-AF65-F5344CB8AC3E}">
        <p14:creationId xmlns:p14="http://schemas.microsoft.com/office/powerpoint/2010/main" val="404372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22</a:t>
            </a:fld>
            <a:endParaRPr lang="en-US"/>
          </a:p>
        </p:txBody>
      </p:sp>
    </p:spTree>
    <p:extLst>
      <p:ext uri="{BB962C8B-B14F-4D97-AF65-F5344CB8AC3E}">
        <p14:creationId xmlns:p14="http://schemas.microsoft.com/office/powerpoint/2010/main" val="95558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23</a:t>
            </a:fld>
            <a:endParaRPr lang="en-US"/>
          </a:p>
        </p:txBody>
      </p:sp>
    </p:spTree>
    <p:extLst>
      <p:ext uri="{BB962C8B-B14F-4D97-AF65-F5344CB8AC3E}">
        <p14:creationId xmlns:p14="http://schemas.microsoft.com/office/powerpoint/2010/main" val="3553252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Minimum Requirement #5 allows the use of the List Approach or the LID Performance Standard Approach.  This change makes it clear that BMP L613 is required when using the LID Performance Standard Approach.</a:t>
            </a:r>
          </a:p>
          <a:p>
            <a:endParaRPr lang="en-US" dirty="0"/>
          </a:p>
          <a:p>
            <a:r>
              <a:rPr lang="en-US" dirty="0" smtClean="0"/>
              <a:t>We also updated MR#5 to meet Ecology’s intent and created 3 lists for the list approach – List #1 for projects that just trigger MR#1-5, List 2 for projects that trigger MR#1-9 and List #3 for Flow Control Exempt Waterbodies.</a:t>
            </a:r>
          </a:p>
          <a:p>
            <a:endParaRPr lang="en-US" dirty="0"/>
          </a:p>
          <a:p>
            <a:r>
              <a:rPr lang="en-US" dirty="0" smtClean="0"/>
              <a:t>The existing SWMM does not have a required order of preference when discharging to flow control exempt waterbodies, the new SWMM will to be in line with Ecology’s intent.</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24</a:t>
            </a:fld>
            <a:endParaRPr lang="en-US"/>
          </a:p>
        </p:txBody>
      </p:sp>
    </p:spTree>
    <p:extLst>
      <p:ext uri="{BB962C8B-B14F-4D97-AF65-F5344CB8AC3E}">
        <p14:creationId xmlns:p14="http://schemas.microsoft.com/office/powerpoint/2010/main" val="153237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Marine waterbodies were added to the list of flow control exempt waterbodies.  The current list includes the Puyallup River and First Creek.</a:t>
            </a:r>
          </a:p>
          <a:p>
            <a:endParaRPr lang="en-US" dirty="0" smtClean="0"/>
          </a:p>
          <a:p>
            <a:r>
              <a:rPr lang="en-US" dirty="0" smtClean="0"/>
              <a:t>Flow control exempt waterbodies do not have to provide flow control to meet MR#7 (waterbody protection) if various criteria are met including that the project:</a:t>
            </a:r>
          </a:p>
          <a:p>
            <a:pPr lvl="1"/>
            <a:r>
              <a:rPr lang="en-US" dirty="0" smtClean="0"/>
              <a:t>Does not divert streams</a:t>
            </a:r>
          </a:p>
          <a:p>
            <a:pPr lvl="1"/>
            <a:r>
              <a:rPr lang="en-US" dirty="0" smtClean="0"/>
              <a:t>Does not affect wetlands</a:t>
            </a:r>
          </a:p>
          <a:p>
            <a:pPr lvl="1"/>
            <a:r>
              <a:rPr lang="en-US" dirty="0" smtClean="0"/>
              <a:t>Must have conveyance system comprised entirely of manmade conveyance</a:t>
            </a:r>
          </a:p>
          <a:p>
            <a:pPr lvl="1"/>
            <a:r>
              <a:rPr lang="en-US" dirty="0" smtClean="0"/>
              <a:t>Conveyance system must have sufficient hydraulic capacity</a:t>
            </a:r>
          </a:p>
          <a:p>
            <a:pPr lvl="1"/>
            <a:r>
              <a:rPr lang="en-US" dirty="0" smtClean="0"/>
              <a:t>Manmade conveyance must be stabilized.</a:t>
            </a:r>
          </a:p>
          <a:p>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25</a:t>
            </a:fld>
            <a:endParaRPr lang="en-US"/>
          </a:p>
        </p:txBody>
      </p:sp>
    </p:spTree>
    <p:extLst>
      <p:ext uri="{BB962C8B-B14F-4D97-AF65-F5344CB8AC3E}">
        <p14:creationId xmlns:p14="http://schemas.microsoft.com/office/powerpoint/2010/main" val="412982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26</a:t>
            </a:fld>
            <a:endParaRPr lang="en-US"/>
          </a:p>
        </p:txBody>
      </p:sp>
    </p:spTree>
    <p:extLst>
      <p:ext uri="{BB962C8B-B14F-4D97-AF65-F5344CB8AC3E}">
        <p14:creationId xmlns:p14="http://schemas.microsoft.com/office/powerpoint/2010/main" val="787405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27</a:t>
            </a:fld>
            <a:endParaRPr lang="en-US"/>
          </a:p>
        </p:txBody>
      </p:sp>
    </p:spTree>
    <p:extLst>
      <p:ext uri="{BB962C8B-B14F-4D97-AF65-F5344CB8AC3E}">
        <p14:creationId xmlns:p14="http://schemas.microsoft.com/office/powerpoint/2010/main" val="207279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Higher value wetlands will require a year of monitoring.</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28</a:t>
            </a:fld>
            <a:endParaRPr lang="en-US"/>
          </a:p>
        </p:txBody>
      </p:sp>
    </p:spTree>
    <p:extLst>
      <p:ext uri="{BB962C8B-B14F-4D97-AF65-F5344CB8AC3E}">
        <p14:creationId xmlns:p14="http://schemas.microsoft.com/office/powerpoint/2010/main" val="3051686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29</a:t>
            </a:fld>
            <a:endParaRPr lang="en-US"/>
          </a:p>
        </p:txBody>
      </p:sp>
    </p:spTree>
    <p:extLst>
      <p:ext uri="{BB962C8B-B14F-4D97-AF65-F5344CB8AC3E}">
        <p14:creationId xmlns:p14="http://schemas.microsoft.com/office/powerpoint/2010/main" val="328669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The current SWMM requires oil control for projects that trigger Minimum Requirement #6 and </a:t>
            </a:r>
          </a:p>
          <a:p>
            <a:r>
              <a:rPr lang="en-US" dirty="0" smtClean="0"/>
              <a:t>have average daily traffic counts equal to or greater than 100 vehicles per 1,000 square feet of gross building area.</a:t>
            </a:r>
          </a:p>
          <a:p>
            <a:r>
              <a:rPr lang="en-US" dirty="0" smtClean="0"/>
              <a:t>Store larger amounts of petroleum</a:t>
            </a:r>
          </a:p>
          <a:p>
            <a:r>
              <a:rPr lang="en-US" dirty="0" smtClean="0"/>
              <a:t>Park Large Vehicles </a:t>
            </a:r>
          </a:p>
          <a:p>
            <a:r>
              <a:rPr lang="en-US" dirty="0" smtClean="0"/>
              <a:t>Or are high ADT intersections.</a:t>
            </a:r>
          </a:p>
          <a:p>
            <a:endParaRPr lang="en-US" dirty="0"/>
          </a:p>
          <a:p>
            <a:r>
              <a:rPr lang="en-US" dirty="0" smtClean="0"/>
              <a:t>The new requirements adds total trips ends.</a:t>
            </a:r>
          </a:p>
          <a:p>
            <a:r>
              <a:rPr lang="en-US" dirty="0" smtClean="0"/>
              <a:t>Because of the gross building area – larger buildings would often not require oil control but smaller buildings would though pollutant characteristics are similar or worse for larger buildings.  Ramifications is that “big box” stores will likely require oil control because of trip ends.</a:t>
            </a:r>
          </a:p>
          <a:p>
            <a:endParaRPr lang="en-US" dirty="0"/>
          </a:p>
          <a:p>
            <a:r>
              <a:rPr lang="en-US" dirty="0" smtClean="0"/>
              <a:t>Trip end – daily vehicles in/out of a property.</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30</a:t>
            </a:fld>
            <a:endParaRPr lang="en-US"/>
          </a:p>
        </p:txBody>
      </p:sp>
    </p:spTree>
    <p:extLst>
      <p:ext uri="{BB962C8B-B14F-4D97-AF65-F5344CB8AC3E}">
        <p14:creationId xmlns:p14="http://schemas.microsoft.com/office/powerpoint/2010/main" val="209975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Merita</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a:t>
            </a:fld>
            <a:endParaRPr lang="en-US" dirty="0"/>
          </a:p>
        </p:txBody>
      </p:sp>
    </p:spTree>
    <p:extLst>
      <p:ext uri="{BB962C8B-B14F-4D97-AF65-F5344CB8AC3E}">
        <p14:creationId xmlns:p14="http://schemas.microsoft.com/office/powerpoint/2010/main" val="129267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Includes making sure the information you need is all in a section of referenced appropriately.</a:t>
            </a:r>
          </a:p>
          <a:p>
            <a:r>
              <a:rPr lang="en-US" dirty="0" smtClean="0"/>
              <a:t>Language changes for consistency throughout.</a:t>
            </a:r>
          </a:p>
          <a:p>
            <a:r>
              <a:rPr lang="en-US" dirty="0" smtClean="0"/>
              <a:t>Language changes for industry standard and education and outreach purposes.</a:t>
            </a:r>
          </a:p>
          <a:p>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31</a:t>
            </a:fld>
            <a:endParaRPr lang="en-US"/>
          </a:p>
        </p:txBody>
      </p:sp>
    </p:spTree>
    <p:extLst>
      <p:ext uri="{BB962C8B-B14F-4D97-AF65-F5344CB8AC3E}">
        <p14:creationId xmlns:p14="http://schemas.microsoft.com/office/powerpoint/2010/main" val="3410281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The idea behind the new layout is to make the manual more user friendly.  Volumes are in general meant to mimic Minimum Requirements – so for example Volume 3 corresponds to MR#3 and contains information within that Volume to help understand what is needed to mitigate appropriately for that MR.</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32</a:t>
            </a:fld>
            <a:endParaRPr lang="en-US"/>
          </a:p>
        </p:txBody>
      </p:sp>
    </p:spTree>
    <p:extLst>
      <p:ext uri="{BB962C8B-B14F-4D97-AF65-F5344CB8AC3E}">
        <p14:creationId xmlns:p14="http://schemas.microsoft.com/office/powerpoint/2010/main" val="4258041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Infrastructure Protection was altered to remove the qualitative downstream analysis.  The City learned that issues found in the field are pretty common throughout the City – ponding in low spots, leaf fall, etc.  </a:t>
            </a:r>
          </a:p>
          <a:p>
            <a:r>
              <a:rPr lang="en-US" dirty="0" smtClean="0"/>
              <a:t>The quantitative analysis thresholds remain the same – projects will still be required to complete a quantitative analysis but the mitigation needs will be project specific based upon the City knowledge of the downstream system.  </a:t>
            </a:r>
          </a:p>
          <a:p>
            <a:r>
              <a:rPr lang="en-US" dirty="0"/>
              <a:t>	</a:t>
            </a:r>
            <a:r>
              <a:rPr lang="en-US" dirty="0" smtClean="0"/>
              <a:t>Onsite detention, upsizing the downstream system, possibly payment into a program, or maybe no mitigation are all possible.  The goal is to </a:t>
            </a:r>
            <a:r>
              <a:rPr lang="en-US" dirty="0" err="1" smtClean="0"/>
              <a:t>holisitically</a:t>
            </a:r>
            <a:r>
              <a:rPr lang="en-US" dirty="0" smtClean="0"/>
              <a:t> work to upgrade and improve the </a:t>
            </a:r>
            <a:r>
              <a:rPr lang="en-US" dirty="0" err="1" smtClean="0"/>
              <a:t>stormwater</a:t>
            </a:r>
            <a:r>
              <a:rPr lang="en-US" dirty="0" smtClean="0"/>
              <a:t> system in a way that makes sense instead of small piece-meal fixes that might not make the most sense in the overall scheme of things.</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33</a:t>
            </a:fld>
            <a:endParaRPr lang="en-US"/>
          </a:p>
        </p:txBody>
      </p:sp>
    </p:spTree>
    <p:extLst>
      <p:ext uri="{BB962C8B-B14F-4D97-AF65-F5344CB8AC3E}">
        <p14:creationId xmlns:p14="http://schemas.microsoft.com/office/powerpoint/2010/main" val="280888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34</a:t>
            </a:fld>
            <a:endParaRPr lang="en-US" dirty="0"/>
          </a:p>
        </p:txBody>
      </p:sp>
    </p:spTree>
    <p:extLst>
      <p:ext uri="{BB962C8B-B14F-4D97-AF65-F5344CB8AC3E}">
        <p14:creationId xmlns:p14="http://schemas.microsoft.com/office/powerpoint/2010/main" val="2660777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Mieke/Merita</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35</a:t>
            </a:fld>
            <a:endParaRPr lang="en-US" dirty="0"/>
          </a:p>
        </p:txBody>
      </p:sp>
    </p:spTree>
    <p:extLst>
      <p:ext uri="{BB962C8B-B14F-4D97-AF65-F5344CB8AC3E}">
        <p14:creationId xmlns:p14="http://schemas.microsoft.com/office/powerpoint/2010/main" val="2097770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Music</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36</a:t>
            </a:fld>
            <a:endParaRPr lang="en-US" dirty="0"/>
          </a:p>
        </p:txBody>
      </p:sp>
    </p:spTree>
    <p:extLst>
      <p:ext uri="{BB962C8B-B14F-4D97-AF65-F5344CB8AC3E}">
        <p14:creationId xmlns:p14="http://schemas.microsoft.com/office/powerpoint/2010/main" val="4135227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We’re going to be talking about all of these through the lens of Completing</a:t>
            </a:r>
            <a:r>
              <a:rPr lang="en-US" baseline="0" dirty="0" smtClean="0"/>
              <a:t> a Stormwater Site Plan.</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37</a:t>
            </a:fld>
            <a:endParaRPr lang="en-US" dirty="0"/>
          </a:p>
        </p:txBody>
      </p:sp>
    </p:spTree>
    <p:extLst>
      <p:ext uri="{BB962C8B-B14F-4D97-AF65-F5344CB8AC3E}">
        <p14:creationId xmlns:p14="http://schemas.microsoft.com/office/powerpoint/2010/main" val="4091615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38</a:t>
            </a:fld>
            <a:endParaRPr lang="en-US" dirty="0"/>
          </a:p>
        </p:txBody>
      </p:sp>
    </p:spTree>
    <p:extLst>
      <p:ext uri="{BB962C8B-B14F-4D97-AF65-F5344CB8AC3E}">
        <p14:creationId xmlns:p14="http://schemas.microsoft.com/office/powerpoint/2010/main" val="1912393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39</a:t>
            </a:fld>
            <a:endParaRPr lang="en-US" dirty="0"/>
          </a:p>
        </p:txBody>
      </p:sp>
    </p:spTree>
    <p:extLst>
      <p:ext uri="{BB962C8B-B14F-4D97-AF65-F5344CB8AC3E}">
        <p14:creationId xmlns:p14="http://schemas.microsoft.com/office/powerpoint/2010/main" val="440497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40</a:t>
            </a:fld>
            <a:endParaRPr lang="en-US" dirty="0"/>
          </a:p>
        </p:txBody>
      </p:sp>
    </p:spTree>
    <p:extLst>
      <p:ext uri="{BB962C8B-B14F-4D97-AF65-F5344CB8AC3E}">
        <p14:creationId xmlns:p14="http://schemas.microsoft.com/office/powerpoint/2010/main" val="376759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Merita –</a:t>
            </a:r>
            <a:r>
              <a:rPr lang="en-US" baseline="0" dirty="0" smtClean="0"/>
              <a:t> Introduce and Full Team Wave at Camera</a:t>
            </a:r>
            <a:endParaRPr lang="en-US" dirty="0"/>
          </a:p>
        </p:txBody>
      </p:sp>
      <p:sp>
        <p:nvSpPr>
          <p:cNvPr id="4" name="Slide Number Placeholder 3"/>
          <p:cNvSpPr>
            <a:spLocks noGrp="1"/>
          </p:cNvSpPr>
          <p:nvPr>
            <p:ph type="sldNum" sz="quarter" idx="10"/>
          </p:nvPr>
        </p:nvSpPr>
        <p:spPr/>
        <p:txBody>
          <a:bodyPr/>
          <a:lstStyle/>
          <a:p>
            <a:fld id="{ACA19495-C107-4B14-AB85-4C665A65F921}" type="slidenum">
              <a:rPr lang="en-US" smtClean="0"/>
              <a:t>4</a:t>
            </a:fld>
            <a:endParaRPr lang="en-US"/>
          </a:p>
        </p:txBody>
      </p:sp>
    </p:spTree>
    <p:extLst>
      <p:ext uri="{BB962C8B-B14F-4D97-AF65-F5344CB8AC3E}">
        <p14:creationId xmlns:p14="http://schemas.microsoft.com/office/powerpoint/2010/main" val="3092333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41</a:t>
            </a:fld>
            <a:endParaRPr lang="en-US" dirty="0"/>
          </a:p>
        </p:txBody>
      </p:sp>
    </p:spTree>
    <p:extLst>
      <p:ext uri="{BB962C8B-B14F-4D97-AF65-F5344CB8AC3E}">
        <p14:creationId xmlns:p14="http://schemas.microsoft.com/office/powerpoint/2010/main" val="3168955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42</a:t>
            </a:fld>
            <a:endParaRPr lang="en-US" dirty="0"/>
          </a:p>
        </p:txBody>
      </p:sp>
    </p:spTree>
    <p:extLst>
      <p:ext uri="{BB962C8B-B14F-4D97-AF65-F5344CB8AC3E}">
        <p14:creationId xmlns:p14="http://schemas.microsoft.com/office/powerpoint/2010/main" val="119644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43</a:t>
            </a:fld>
            <a:endParaRPr lang="en-US" dirty="0"/>
          </a:p>
        </p:txBody>
      </p:sp>
    </p:spTree>
    <p:extLst>
      <p:ext uri="{BB962C8B-B14F-4D97-AF65-F5344CB8AC3E}">
        <p14:creationId xmlns:p14="http://schemas.microsoft.com/office/powerpoint/2010/main" val="1746554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44</a:t>
            </a:fld>
            <a:endParaRPr lang="en-US" dirty="0"/>
          </a:p>
        </p:txBody>
      </p:sp>
    </p:spTree>
    <p:extLst>
      <p:ext uri="{BB962C8B-B14F-4D97-AF65-F5344CB8AC3E}">
        <p14:creationId xmlns:p14="http://schemas.microsoft.com/office/powerpoint/2010/main" val="796633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Minimum Requirements apply</a:t>
            </a:r>
            <a:r>
              <a:rPr lang="en-US" baseline="0" dirty="0" smtClean="0"/>
              <a:t> to a project.  Project Site and Site are for determining MRs for Redevelopment Projects.</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45</a:t>
            </a:fld>
            <a:endParaRPr lang="en-US" dirty="0"/>
          </a:p>
        </p:txBody>
      </p:sp>
    </p:spTree>
    <p:extLst>
      <p:ext uri="{BB962C8B-B14F-4D97-AF65-F5344CB8AC3E}">
        <p14:creationId xmlns:p14="http://schemas.microsoft.com/office/powerpoint/2010/main" val="2354067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46</a:t>
            </a:fld>
            <a:endParaRPr lang="en-US" dirty="0"/>
          </a:p>
        </p:txBody>
      </p:sp>
    </p:spTree>
    <p:extLst>
      <p:ext uri="{BB962C8B-B14F-4D97-AF65-F5344CB8AC3E}">
        <p14:creationId xmlns:p14="http://schemas.microsoft.com/office/powerpoint/2010/main" val="2956945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47</a:t>
            </a:fld>
            <a:endParaRPr lang="en-US" dirty="0"/>
          </a:p>
        </p:txBody>
      </p:sp>
    </p:spTree>
    <p:extLst>
      <p:ext uri="{BB962C8B-B14F-4D97-AF65-F5344CB8AC3E}">
        <p14:creationId xmlns:p14="http://schemas.microsoft.com/office/powerpoint/2010/main" val="2681525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48</a:t>
            </a:fld>
            <a:endParaRPr lang="en-US" dirty="0"/>
          </a:p>
        </p:txBody>
      </p:sp>
    </p:spTree>
    <p:extLst>
      <p:ext uri="{BB962C8B-B14F-4D97-AF65-F5344CB8AC3E}">
        <p14:creationId xmlns:p14="http://schemas.microsoft.com/office/powerpoint/2010/main" val="4271561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49</a:t>
            </a:fld>
            <a:endParaRPr lang="en-US" dirty="0"/>
          </a:p>
        </p:txBody>
      </p:sp>
    </p:spTree>
    <p:extLst>
      <p:ext uri="{BB962C8B-B14F-4D97-AF65-F5344CB8AC3E}">
        <p14:creationId xmlns:p14="http://schemas.microsoft.com/office/powerpoint/2010/main" val="363190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50</a:t>
            </a:fld>
            <a:endParaRPr lang="en-US" dirty="0"/>
          </a:p>
        </p:txBody>
      </p:sp>
    </p:spTree>
    <p:extLst>
      <p:ext uri="{BB962C8B-B14F-4D97-AF65-F5344CB8AC3E}">
        <p14:creationId xmlns:p14="http://schemas.microsoft.com/office/powerpoint/2010/main" val="393215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 and Merita –</a:t>
            </a:r>
            <a:r>
              <a:rPr lang="en-US" baseline="0" dirty="0" smtClean="0"/>
              <a:t> Poll #1</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a:t>
            </a:fld>
            <a:endParaRPr lang="en-US" dirty="0"/>
          </a:p>
        </p:txBody>
      </p:sp>
    </p:spTree>
    <p:extLst>
      <p:ext uri="{BB962C8B-B14F-4D97-AF65-F5344CB8AC3E}">
        <p14:creationId xmlns:p14="http://schemas.microsoft.com/office/powerpoint/2010/main" val="2414411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51</a:t>
            </a:fld>
            <a:endParaRPr lang="en-US" dirty="0"/>
          </a:p>
        </p:txBody>
      </p:sp>
    </p:spTree>
    <p:extLst>
      <p:ext uri="{BB962C8B-B14F-4D97-AF65-F5344CB8AC3E}">
        <p14:creationId xmlns:p14="http://schemas.microsoft.com/office/powerpoint/2010/main" val="1140431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52</a:t>
            </a:fld>
            <a:endParaRPr lang="en-US" dirty="0"/>
          </a:p>
        </p:txBody>
      </p:sp>
    </p:spTree>
    <p:extLst>
      <p:ext uri="{BB962C8B-B14F-4D97-AF65-F5344CB8AC3E}">
        <p14:creationId xmlns:p14="http://schemas.microsoft.com/office/powerpoint/2010/main" val="3401103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53</a:t>
            </a:fld>
            <a:endParaRPr lang="en-US" dirty="0"/>
          </a:p>
        </p:txBody>
      </p:sp>
    </p:spTree>
    <p:extLst>
      <p:ext uri="{BB962C8B-B14F-4D97-AF65-F5344CB8AC3E}">
        <p14:creationId xmlns:p14="http://schemas.microsoft.com/office/powerpoint/2010/main" val="3250844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u="sng" dirty="0" smtClean="0"/>
              <a:t>Joy</a:t>
            </a:r>
          </a:p>
          <a:p>
            <a:pPr marL="228600" indent="-228600">
              <a:buFont typeface="+mj-lt"/>
              <a:buAutoNum type="arabicPeriod"/>
            </a:pPr>
            <a:r>
              <a:rPr lang="en-US" dirty="0" smtClean="0"/>
              <a:t>First</a:t>
            </a:r>
            <a:r>
              <a:rPr lang="en-US" baseline="0" dirty="0" smtClean="0"/>
              <a:t> visit to </a:t>
            </a:r>
            <a:r>
              <a:rPr lang="en-US" baseline="0" dirty="0" err="1" smtClean="0"/>
              <a:t>tMap</a:t>
            </a:r>
            <a:r>
              <a:rPr lang="en-US" baseline="0" dirty="0" smtClean="0"/>
              <a:t>. https://tmap.cityoftacoma.org; Show aerials tab</a:t>
            </a:r>
          </a:p>
          <a:p>
            <a:pPr marL="228600" indent="-228600">
              <a:buFont typeface="+mj-lt"/>
              <a:buAutoNum type="arabicPeriod"/>
            </a:pPr>
            <a:endParaRPr lang="en-US" baseline="0" dirty="0" smtClean="0"/>
          </a:p>
          <a:p>
            <a:pPr marL="228600" indent="-228600">
              <a:buFont typeface="+mj-lt"/>
              <a:buAutoNum type="arabicPeriod"/>
            </a:pPr>
            <a:r>
              <a:rPr lang="en-US" baseline="0" dirty="0" smtClean="0"/>
              <a:t>Permits map https:wspdsmap.cityoftacoma.org/website/PDS/Permit</a:t>
            </a:r>
          </a:p>
        </p:txBody>
      </p:sp>
      <p:sp>
        <p:nvSpPr>
          <p:cNvPr id="4" name="Slide Number Placeholder 3"/>
          <p:cNvSpPr>
            <a:spLocks noGrp="1"/>
          </p:cNvSpPr>
          <p:nvPr>
            <p:ph type="sldNum" sz="quarter" idx="10"/>
          </p:nvPr>
        </p:nvSpPr>
        <p:spPr/>
        <p:txBody>
          <a:bodyPr/>
          <a:lstStyle/>
          <a:p>
            <a:fld id="{ABAE2CC7-D64E-4682-9516-0EC4E511FC69}" type="slidenum">
              <a:rPr lang="en-US" smtClean="0"/>
              <a:t>54</a:t>
            </a:fld>
            <a:endParaRPr lang="en-US" dirty="0"/>
          </a:p>
        </p:txBody>
      </p:sp>
    </p:spTree>
    <p:extLst>
      <p:ext uri="{BB962C8B-B14F-4D97-AF65-F5344CB8AC3E}">
        <p14:creationId xmlns:p14="http://schemas.microsoft.com/office/powerpoint/2010/main" val="824330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55</a:t>
            </a:fld>
            <a:endParaRPr lang="en-US" dirty="0"/>
          </a:p>
        </p:txBody>
      </p:sp>
    </p:spTree>
    <p:extLst>
      <p:ext uri="{BB962C8B-B14F-4D97-AF65-F5344CB8AC3E}">
        <p14:creationId xmlns:p14="http://schemas.microsoft.com/office/powerpoint/2010/main" val="34147464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56</a:t>
            </a:fld>
            <a:endParaRPr lang="en-US" dirty="0"/>
          </a:p>
        </p:txBody>
      </p:sp>
    </p:spTree>
    <p:extLst>
      <p:ext uri="{BB962C8B-B14F-4D97-AF65-F5344CB8AC3E}">
        <p14:creationId xmlns:p14="http://schemas.microsoft.com/office/powerpoint/2010/main" val="3913079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Mieke/Joy</a:t>
            </a:r>
            <a:endParaRPr lang="en-US" b="0" u="none" dirty="0" smtClean="0"/>
          </a:p>
          <a:p>
            <a:pPr marL="228600" indent="-228600">
              <a:buFont typeface="+mj-lt"/>
              <a:buAutoNum type="arabicPeriod"/>
            </a:pPr>
            <a:r>
              <a:rPr lang="en-US" b="0" u="none" dirty="0" smtClean="0"/>
              <a:t>Accela.</a:t>
            </a:r>
          </a:p>
          <a:p>
            <a:pPr marL="228600" indent="-228600">
              <a:buFont typeface="+mj-lt"/>
              <a:buAutoNum type="arabicPeriod"/>
            </a:pPr>
            <a:r>
              <a:rPr lang="en-US" b="0" u="none" dirty="0" err="1" smtClean="0"/>
              <a:t>tMap</a:t>
            </a:r>
            <a:r>
              <a:rPr lang="en-US" b="0" u="none" baseline="0" dirty="0" smtClean="0"/>
              <a:t> – enter address, click I (info) button</a:t>
            </a:r>
            <a:endParaRPr lang="en-US" b="1" u="sng" dirty="0"/>
          </a:p>
        </p:txBody>
      </p:sp>
      <p:sp>
        <p:nvSpPr>
          <p:cNvPr id="4" name="Slide Number Placeholder 3"/>
          <p:cNvSpPr>
            <a:spLocks noGrp="1"/>
          </p:cNvSpPr>
          <p:nvPr>
            <p:ph type="sldNum" sz="quarter" idx="10"/>
          </p:nvPr>
        </p:nvSpPr>
        <p:spPr/>
        <p:txBody>
          <a:bodyPr/>
          <a:lstStyle/>
          <a:p>
            <a:fld id="{ABAE2CC7-D64E-4682-9516-0EC4E511FC69}" type="slidenum">
              <a:rPr lang="en-US" smtClean="0"/>
              <a:t>57</a:t>
            </a:fld>
            <a:endParaRPr lang="en-US" dirty="0"/>
          </a:p>
        </p:txBody>
      </p:sp>
    </p:spTree>
    <p:extLst>
      <p:ext uri="{BB962C8B-B14F-4D97-AF65-F5344CB8AC3E}">
        <p14:creationId xmlns:p14="http://schemas.microsoft.com/office/powerpoint/2010/main" val="39044521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58</a:t>
            </a:fld>
            <a:endParaRPr lang="en-US" dirty="0"/>
          </a:p>
        </p:txBody>
      </p:sp>
    </p:spTree>
    <p:extLst>
      <p:ext uri="{BB962C8B-B14F-4D97-AF65-F5344CB8AC3E}">
        <p14:creationId xmlns:p14="http://schemas.microsoft.com/office/powerpoint/2010/main" val="476933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59</a:t>
            </a:fld>
            <a:endParaRPr lang="en-US" dirty="0"/>
          </a:p>
        </p:txBody>
      </p:sp>
    </p:spTree>
    <p:extLst>
      <p:ext uri="{BB962C8B-B14F-4D97-AF65-F5344CB8AC3E}">
        <p14:creationId xmlns:p14="http://schemas.microsoft.com/office/powerpoint/2010/main" val="2585698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60</a:t>
            </a:fld>
            <a:endParaRPr lang="en-US" dirty="0"/>
          </a:p>
        </p:txBody>
      </p:sp>
    </p:spTree>
    <p:extLst>
      <p:ext uri="{BB962C8B-B14F-4D97-AF65-F5344CB8AC3E}">
        <p14:creationId xmlns:p14="http://schemas.microsoft.com/office/powerpoint/2010/main" val="337579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and Brenda. </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a:t>
            </a:fld>
            <a:endParaRPr lang="en-US" dirty="0"/>
          </a:p>
        </p:txBody>
      </p:sp>
    </p:spTree>
    <p:extLst>
      <p:ext uri="{BB962C8B-B14F-4D97-AF65-F5344CB8AC3E}">
        <p14:creationId xmlns:p14="http://schemas.microsoft.com/office/powerpoint/2010/main" val="2943083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Mieke</a:t>
            </a:r>
            <a:endParaRPr lang="en-US" b="1" u="sng" dirty="0"/>
          </a:p>
        </p:txBody>
      </p:sp>
      <p:sp>
        <p:nvSpPr>
          <p:cNvPr id="4" name="Slide Number Placeholder 3"/>
          <p:cNvSpPr>
            <a:spLocks noGrp="1"/>
          </p:cNvSpPr>
          <p:nvPr>
            <p:ph type="sldNum" sz="quarter" idx="10"/>
          </p:nvPr>
        </p:nvSpPr>
        <p:spPr/>
        <p:txBody>
          <a:bodyPr/>
          <a:lstStyle/>
          <a:p>
            <a:fld id="{ABAE2CC7-D64E-4682-9516-0EC4E511FC69}" type="slidenum">
              <a:rPr lang="en-US" smtClean="0"/>
              <a:t>61</a:t>
            </a:fld>
            <a:endParaRPr lang="en-US" dirty="0"/>
          </a:p>
        </p:txBody>
      </p:sp>
    </p:spTree>
    <p:extLst>
      <p:ext uri="{BB962C8B-B14F-4D97-AF65-F5344CB8AC3E}">
        <p14:creationId xmlns:p14="http://schemas.microsoft.com/office/powerpoint/2010/main" val="830741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62</a:t>
            </a:fld>
            <a:endParaRPr lang="en-US" dirty="0"/>
          </a:p>
        </p:txBody>
      </p:sp>
    </p:spTree>
    <p:extLst>
      <p:ext uri="{BB962C8B-B14F-4D97-AF65-F5344CB8AC3E}">
        <p14:creationId xmlns:p14="http://schemas.microsoft.com/office/powerpoint/2010/main" val="31554510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63</a:t>
            </a:fld>
            <a:endParaRPr lang="en-US" dirty="0"/>
          </a:p>
        </p:txBody>
      </p:sp>
    </p:spTree>
    <p:extLst>
      <p:ext uri="{BB962C8B-B14F-4D97-AF65-F5344CB8AC3E}">
        <p14:creationId xmlns:p14="http://schemas.microsoft.com/office/powerpoint/2010/main" val="11459486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64</a:t>
            </a:fld>
            <a:endParaRPr lang="en-US" dirty="0"/>
          </a:p>
        </p:txBody>
      </p:sp>
    </p:spTree>
    <p:extLst>
      <p:ext uri="{BB962C8B-B14F-4D97-AF65-F5344CB8AC3E}">
        <p14:creationId xmlns:p14="http://schemas.microsoft.com/office/powerpoint/2010/main" val="2257975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65</a:t>
            </a:fld>
            <a:endParaRPr lang="en-US" dirty="0"/>
          </a:p>
        </p:txBody>
      </p:sp>
    </p:spTree>
    <p:extLst>
      <p:ext uri="{BB962C8B-B14F-4D97-AF65-F5344CB8AC3E}">
        <p14:creationId xmlns:p14="http://schemas.microsoft.com/office/powerpoint/2010/main" val="408417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66</a:t>
            </a:fld>
            <a:endParaRPr lang="en-US" dirty="0"/>
          </a:p>
        </p:txBody>
      </p:sp>
    </p:spTree>
    <p:extLst>
      <p:ext uri="{BB962C8B-B14F-4D97-AF65-F5344CB8AC3E}">
        <p14:creationId xmlns:p14="http://schemas.microsoft.com/office/powerpoint/2010/main" val="11684311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67</a:t>
            </a:fld>
            <a:endParaRPr lang="en-US" dirty="0"/>
          </a:p>
        </p:txBody>
      </p:sp>
    </p:spTree>
    <p:extLst>
      <p:ext uri="{BB962C8B-B14F-4D97-AF65-F5344CB8AC3E}">
        <p14:creationId xmlns:p14="http://schemas.microsoft.com/office/powerpoint/2010/main" val="9428849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68</a:t>
            </a:fld>
            <a:endParaRPr lang="en-US" dirty="0"/>
          </a:p>
        </p:txBody>
      </p:sp>
    </p:spTree>
    <p:extLst>
      <p:ext uri="{BB962C8B-B14F-4D97-AF65-F5344CB8AC3E}">
        <p14:creationId xmlns:p14="http://schemas.microsoft.com/office/powerpoint/2010/main" val="203318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69</a:t>
            </a:fld>
            <a:endParaRPr lang="en-US" dirty="0"/>
          </a:p>
        </p:txBody>
      </p:sp>
    </p:spTree>
    <p:extLst>
      <p:ext uri="{BB962C8B-B14F-4D97-AF65-F5344CB8AC3E}">
        <p14:creationId xmlns:p14="http://schemas.microsoft.com/office/powerpoint/2010/main" val="733394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1 - Joy How to Find and how to Measure 500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 </a:t>
            </a:r>
            <a:r>
              <a:rPr lang="en-US" sz="1200" dirty="0" smtClean="0">
                <a:solidFill>
                  <a:srgbClr val="FF0000"/>
                </a:solidFill>
              </a:rPr>
              <a:t>Joy how to add layers or show layers that we already created.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70</a:t>
            </a:fld>
            <a:endParaRPr lang="en-US" dirty="0"/>
          </a:p>
        </p:txBody>
      </p:sp>
    </p:spTree>
    <p:extLst>
      <p:ext uri="{BB962C8B-B14F-4D97-AF65-F5344CB8AC3E}">
        <p14:creationId xmlns:p14="http://schemas.microsoft.com/office/powerpoint/2010/main" val="287770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a:t>
            </a:fld>
            <a:endParaRPr lang="en-US" dirty="0"/>
          </a:p>
        </p:txBody>
      </p:sp>
    </p:spTree>
    <p:extLst>
      <p:ext uri="{BB962C8B-B14F-4D97-AF65-F5344CB8AC3E}">
        <p14:creationId xmlns:p14="http://schemas.microsoft.com/office/powerpoint/2010/main" val="1498433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71</a:t>
            </a:fld>
            <a:endParaRPr lang="en-US" dirty="0"/>
          </a:p>
        </p:txBody>
      </p:sp>
    </p:spTree>
    <p:extLst>
      <p:ext uri="{BB962C8B-B14F-4D97-AF65-F5344CB8AC3E}">
        <p14:creationId xmlns:p14="http://schemas.microsoft.com/office/powerpoint/2010/main" val="30918043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72</a:t>
            </a:fld>
            <a:endParaRPr lang="en-US" dirty="0"/>
          </a:p>
        </p:txBody>
      </p:sp>
    </p:spTree>
    <p:extLst>
      <p:ext uri="{BB962C8B-B14F-4D97-AF65-F5344CB8AC3E}">
        <p14:creationId xmlns:p14="http://schemas.microsoft.com/office/powerpoint/2010/main" val="1161775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73</a:t>
            </a:fld>
            <a:endParaRPr lang="en-US" dirty="0"/>
          </a:p>
        </p:txBody>
      </p:sp>
    </p:spTree>
    <p:extLst>
      <p:ext uri="{BB962C8B-B14F-4D97-AF65-F5344CB8AC3E}">
        <p14:creationId xmlns:p14="http://schemas.microsoft.com/office/powerpoint/2010/main" val="20464419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74</a:t>
            </a:fld>
            <a:endParaRPr lang="en-US" dirty="0"/>
          </a:p>
        </p:txBody>
      </p:sp>
    </p:spTree>
    <p:extLst>
      <p:ext uri="{BB962C8B-B14F-4D97-AF65-F5344CB8AC3E}">
        <p14:creationId xmlns:p14="http://schemas.microsoft.com/office/powerpoint/2010/main" val="1384201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Joy</a:t>
            </a:r>
            <a:endParaRPr lang="en-US" b="0" u="none" dirty="0" smtClean="0"/>
          </a:p>
          <a:p>
            <a:pPr marL="228600" indent="-228600">
              <a:buFont typeface="+mj-lt"/>
              <a:buAutoNum type="arabicPeriod"/>
            </a:pPr>
            <a:r>
              <a:rPr lang="en-US" b="0" u="none" dirty="0" err="1" smtClean="0"/>
              <a:t>tMap</a:t>
            </a:r>
            <a:r>
              <a:rPr lang="en-US" b="0" u="none" baseline="0" dirty="0" smtClean="0"/>
              <a:t> example following pipe flow directions downstream. </a:t>
            </a:r>
            <a:endParaRPr lang="en-US" b="1" u="sng" dirty="0"/>
          </a:p>
        </p:txBody>
      </p:sp>
      <p:sp>
        <p:nvSpPr>
          <p:cNvPr id="4" name="Slide Number Placeholder 3"/>
          <p:cNvSpPr>
            <a:spLocks noGrp="1"/>
          </p:cNvSpPr>
          <p:nvPr>
            <p:ph type="sldNum" sz="quarter" idx="10"/>
          </p:nvPr>
        </p:nvSpPr>
        <p:spPr/>
        <p:txBody>
          <a:bodyPr/>
          <a:lstStyle/>
          <a:p>
            <a:fld id="{ABAE2CC7-D64E-4682-9516-0EC4E511FC69}" type="slidenum">
              <a:rPr lang="en-US" smtClean="0"/>
              <a:t>75</a:t>
            </a:fld>
            <a:endParaRPr lang="en-US" dirty="0"/>
          </a:p>
        </p:txBody>
      </p:sp>
    </p:spTree>
    <p:extLst>
      <p:ext uri="{BB962C8B-B14F-4D97-AF65-F5344CB8AC3E}">
        <p14:creationId xmlns:p14="http://schemas.microsoft.com/office/powerpoint/2010/main" val="1171267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76</a:t>
            </a:fld>
            <a:endParaRPr lang="en-US" dirty="0"/>
          </a:p>
        </p:txBody>
      </p:sp>
    </p:spTree>
    <p:extLst>
      <p:ext uri="{BB962C8B-B14F-4D97-AF65-F5344CB8AC3E}">
        <p14:creationId xmlns:p14="http://schemas.microsoft.com/office/powerpoint/2010/main" val="795519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77</a:t>
            </a:fld>
            <a:endParaRPr lang="en-US" dirty="0"/>
          </a:p>
        </p:txBody>
      </p:sp>
    </p:spTree>
    <p:extLst>
      <p:ext uri="{BB962C8B-B14F-4D97-AF65-F5344CB8AC3E}">
        <p14:creationId xmlns:p14="http://schemas.microsoft.com/office/powerpoint/2010/main" val="713256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78</a:t>
            </a:fld>
            <a:endParaRPr lang="en-US" dirty="0"/>
          </a:p>
        </p:txBody>
      </p:sp>
    </p:spTree>
    <p:extLst>
      <p:ext uri="{BB962C8B-B14F-4D97-AF65-F5344CB8AC3E}">
        <p14:creationId xmlns:p14="http://schemas.microsoft.com/office/powerpoint/2010/main" val="3596276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79</a:t>
            </a:fld>
            <a:endParaRPr lang="en-US" dirty="0"/>
          </a:p>
        </p:txBody>
      </p:sp>
    </p:spTree>
    <p:extLst>
      <p:ext uri="{BB962C8B-B14F-4D97-AF65-F5344CB8AC3E}">
        <p14:creationId xmlns:p14="http://schemas.microsoft.com/office/powerpoint/2010/main" val="6468942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80</a:t>
            </a:fld>
            <a:endParaRPr lang="en-US" dirty="0"/>
          </a:p>
        </p:txBody>
      </p:sp>
    </p:spTree>
    <p:extLst>
      <p:ext uri="{BB962C8B-B14F-4D97-AF65-F5344CB8AC3E}">
        <p14:creationId xmlns:p14="http://schemas.microsoft.com/office/powerpoint/2010/main" val="19498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a:t>
            </a:fld>
            <a:endParaRPr lang="en-US" dirty="0"/>
          </a:p>
        </p:txBody>
      </p:sp>
    </p:spTree>
    <p:extLst>
      <p:ext uri="{BB962C8B-B14F-4D97-AF65-F5344CB8AC3E}">
        <p14:creationId xmlns:p14="http://schemas.microsoft.com/office/powerpoint/2010/main" val="38179198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81</a:t>
            </a:fld>
            <a:endParaRPr lang="en-US" dirty="0"/>
          </a:p>
        </p:txBody>
      </p:sp>
    </p:spTree>
    <p:extLst>
      <p:ext uri="{BB962C8B-B14F-4D97-AF65-F5344CB8AC3E}">
        <p14:creationId xmlns:p14="http://schemas.microsoft.com/office/powerpoint/2010/main" val="25552920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82</a:t>
            </a:fld>
            <a:endParaRPr lang="en-US" dirty="0"/>
          </a:p>
        </p:txBody>
      </p:sp>
    </p:spTree>
    <p:extLst>
      <p:ext uri="{BB962C8B-B14F-4D97-AF65-F5344CB8AC3E}">
        <p14:creationId xmlns:p14="http://schemas.microsoft.com/office/powerpoint/2010/main" val="1377720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83</a:t>
            </a:fld>
            <a:endParaRPr lang="en-US" dirty="0"/>
          </a:p>
        </p:txBody>
      </p:sp>
    </p:spTree>
    <p:extLst>
      <p:ext uri="{BB962C8B-B14F-4D97-AF65-F5344CB8AC3E}">
        <p14:creationId xmlns:p14="http://schemas.microsoft.com/office/powerpoint/2010/main" val="38053476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84</a:t>
            </a:fld>
            <a:endParaRPr lang="en-US" dirty="0"/>
          </a:p>
        </p:txBody>
      </p:sp>
    </p:spTree>
    <p:extLst>
      <p:ext uri="{BB962C8B-B14F-4D97-AF65-F5344CB8AC3E}">
        <p14:creationId xmlns:p14="http://schemas.microsoft.com/office/powerpoint/2010/main" val="37086374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Merita</a:t>
            </a:r>
            <a:r>
              <a:rPr lang="en-US" baseline="0" dirty="0" smtClean="0"/>
              <a:t> -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85</a:t>
            </a:fld>
            <a:endParaRPr lang="en-US" dirty="0"/>
          </a:p>
        </p:txBody>
      </p:sp>
    </p:spTree>
    <p:extLst>
      <p:ext uri="{BB962C8B-B14F-4D97-AF65-F5344CB8AC3E}">
        <p14:creationId xmlns:p14="http://schemas.microsoft.com/office/powerpoint/2010/main" val="34855264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86</a:t>
            </a:fld>
            <a:endParaRPr lang="en-US" dirty="0"/>
          </a:p>
        </p:txBody>
      </p:sp>
    </p:spTree>
    <p:extLst>
      <p:ext uri="{BB962C8B-B14F-4D97-AF65-F5344CB8AC3E}">
        <p14:creationId xmlns:p14="http://schemas.microsoft.com/office/powerpoint/2010/main" val="31092118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87</a:t>
            </a:fld>
            <a:endParaRPr lang="en-US" dirty="0"/>
          </a:p>
        </p:txBody>
      </p:sp>
    </p:spTree>
    <p:extLst>
      <p:ext uri="{BB962C8B-B14F-4D97-AF65-F5344CB8AC3E}">
        <p14:creationId xmlns:p14="http://schemas.microsoft.com/office/powerpoint/2010/main" val="3336560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88</a:t>
            </a:fld>
            <a:endParaRPr lang="en-US" dirty="0"/>
          </a:p>
        </p:txBody>
      </p:sp>
    </p:spTree>
    <p:extLst>
      <p:ext uri="{BB962C8B-B14F-4D97-AF65-F5344CB8AC3E}">
        <p14:creationId xmlns:p14="http://schemas.microsoft.com/office/powerpoint/2010/main" val="823497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89</a:t>
            </a:fld>
            <a:endParaRPr lang="en-US" dirty="0"/>
          </a:p>
        </p:txBody>
      </p:sp>
    </p:spTree>
    <p:extLst>
      <p:ext uri="{BB962C8B-B14F-4D97-AF65-F5344CB8AC3E}">
        <p14:creationId xmlns:p14="http://schemas.microsoft.com/office/powerpoint/2010/main" val="3397760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p>
          <a:p>
            <a:r>
              <a:rPr lang="en-US" dirty="0" smtClean="0"/>
              <a:t>Merita</a:t>
            </a:r>
            <a:r>
              <a:rPr lang="en-US" baseline="0" dirty="0" smtClean="0"/>
              <a:t> Poll</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90</a:t>
            </a:fld>
            <a:endParaRPr lang="en-US" dirty="0"/>
          </a:p>
        </p:txBody>
      </p:sp>
    </p:spTree>
    <p:extLst>
      <p:ext uri="{BB962C8B-B14F-4D97-AF65-F5344CB8AC3E}">
        <p14:creationId xmlns:p14="http://schemas.microsoft.com/office/powerpoint/2010/main" val="62167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a:t>
            </a:fld>
            <a:endParaRPr lang="en-US" dirty="0"/>
          </a:p>
        </p:txBody>
      </p:sp>
    </p:spTree>
    <p:extLst>
      <p:ext uri="{BB962C8B-B14F-4D97-AF65-F5344CB8AC3E}">
        <p14:creationId xmlns:p14="http://schemas.microsoft.com/office/powerpoint/2010/main" val="19912615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91</a:t>
            </a:fld>
            <a:endParaRPr lang="en-US" dirty="0"/>
          </a:p>
        </p:txBody>
      </p:sp>
    </p:spTree>
    <p:extLst>
      <p:ext uri="{BB962C8B-B14F-4D97-AF65-F5344CB8AC3E}">
        <p14:creationId xmlns:p14="http://schemas.microsoft.com/office/powerpoint/2010/main" val="41558619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92</a:t>
            </a:fld>
            <a:endParaRPr lang="en-US" dirty="0"/>
          </a:p>
        </p:txBody>
      </p:sp>
    </p:spTree>
    <p:extLst>
      <p:ext uri="{BB962C8B-B14F-4D97-AF65-F5344CB8AC3E}">
        <p14:creationId xmlns:p14="http://schemas.microsoft.com/office/powerpoint/2010/main" val="8532288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93</a:t>
            </a:fld>
            <a:endParaRPr lang="en-US" dirty="0"/>
          </a:p>
        </p:txBody>
      </p:sp>
    </p:spTree>
    <p:extLst>
      <p:ext uri="{BB962C8B-B14F-4D97-AF65-F5344CB8AC3E}">
        <p14:creationId xmlns:p14="http://schemas.microsoft.com/office/powerpoint/2010/main" val="22493128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94</a:t>
            </a:fld>
            <a:endParaRPr lang="en-US" dirty="0"/>
          </a:p>
        </p:txBody>
      </p:sp>
    </p:spTree>
    <p:extLst>
      <p:ext uri="{BB962C8B-B14F-4D97-AF65-F5344CB8AC3E}">
        <p14:creationId xmlns:p14="http://schemas.microsoft.com/office/powerpoint/2010/main" val="40400652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Bring</a:t>
            </a:r>
            <a:r>
              <a:rPr lang="en-US" baseline="0" dirty="0" smtClean="0"/>
              <a:t> up table from website.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95</a:t>
            </a:fld>
            <a:endParaRPr lang="en-US" dirty="0"/>
          </a:p>
        </p:txBody>
      </p:sp>
    </p:spTree>
    <p:extLst>
      <p:ext uri="{BB962C8B-B14F-4D97-AF65-F5344CB8AC3E}">
        <p14:creationId xmlns:p14="http://schemas.microsoft.com/office/powerpoint/2010/main" val="24188822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Bring up table from website.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96</a:t>
            </a:fld>
            <a:endParaRPr lang="en-US" dirty="0"/>
          </a:p>
        </p:txBody>
      </p:sp>
    </p:spTree>
    <p:extLst>
      <p:ext uri="{BB962C8B-B14F-4D97-AF65-F5344CB8AC3E}">
        <p14:creationId xmlns:p14="http://schemas.microsoft.com/office/powerpoint/2010/main" val="10699453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Bring up table from website.</a:t>
            </a:r>
          </a:p>
          <a:p>
            <a:r>
              <a:rPr lang="en-US" b="1" u="sng" dirty="0" smtClean="0"/>
              <a:t>Joy</a:t>
            </a:r>
            <a:endParaRPr lang="en-US" b="0" u="none" dirty="0" smtClean="0"/>
          </a:p>
          <a:p>
            <a:pPr marL="228600" indent="-228600">
              <a:buFont typeface="+mj-lt"/>
              <a:buAutoNum type="arabicPeriod"/>
            </a:pPr>
            <a:r>
              <a:rPr lang="en-US" b="0" u="none" dirty="0" err="1" smtClean="0"/>
              <a:t>tMap</a:t>
            </a:r>
            <a:r>
              <a:rPr lang="en-US" b="0" u="none" baseline="0" dirty="0" smtClean="0"/>
              <a:t> showing downstream follow-the-arrows to see where site discharges to</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97</a:t>
            </a:fld>
            <a:endParaRPr lang="en-US" dirty="0"/>
          </a:p>
        </p:txBody>
      </p:sp>
    </p:spTree>
    <p:extLst>
      <p:ext uri="{BB962C8B-B14F-4D97-AF65-F5344CB8AC3E}">
        <p14:creationId xmlns:p14="http://schemas.microsoft.com/office/powerpoint/2010/main" val="18428782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r>
              <a:rPr lang="en-US" dirty="0" smtClean="0"/>
              <a:t>Previously</a:t>
            </a:r>
            <a:r>
              <a:rPr lang="en-US" baseline="0" dirty="0" smtClean="0"/>
              <a:t> we learned that MR #1-9 must be </a:t>
            </a:r>
            <a:r>
              <a:rPr lang="en-US" u="sng" baseline="0" dirty="0" smtClean="0"/>
              <a:t>reviewed</a:t>
            </a:r>
            <a:r>
              <a:rPr lang="en-US" baseline="0" dirty="0" smtClean="0"/>
              <a:t> for this project and they apply to the new and replaced hard surfaces.  Now we want to determine if 6, 7, 8 apply and then how to apply MR #5.</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98</a:t>
            </a:fld>
            <a:endParaRPr lang="en-US" dirty="0"/>
          </a:p>
        </p:txBody>
      </p:sp>
    </p:spTree>
    <p:extLst>
      <p:ext uri="{BB962C8B-B14F-4D97-AF65-F5344CB8AC3E}">
        <p14:creationId xmlns:p14="http://schemas.microsoft.com/office/powerpoint/2010/main" val="42443826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99</a:t>
            </a:fld>
            <a:endParaRPr lang="en-US" dirty="0"/>
          </a:p>
        </p:txBody>
      </p:sp>
    </p:spTree>
    <p:extLst>
      <p:ext uri="{BB962C8B-B14F-4D97-AF65-F5344CB8AC3E}">
        <p14:creationId xmlns:p14="http://schemas.microsoft.com/office/powerpoint/2010/main" val="2789902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ABAE2CC7-D64E-4682-9516-0EC4E511FC69}" type="slidenum">
              <a:rPr lang="en-US" smtClean="0"/>
              <a:t>100</a:t>
            </a:fld>
            <a:endParaRPr lang="en-US" dirty="0"/>
          </a:p>
        </p:txBody>
      </p:sp>
    </p:spTree>
    <p:extLst>
      <p:ext uri="{BB962C8B-B14F-4D97-AF65-F5344CB8AC3E}">
        <p14:creationId xmlns:p14="http://schemas.microsoft.com/office/powerpoint/2010/main" val="252530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8" name="Slide Number Placeholder 7"/>
          <p:cNvSpPr>
            <a:spLocks noGrp="1"/>
          </p:cNvSpPr>
          <p:nvPr>
            <p:ph type="sldNum" sz="quarter" idx="11"/>
          </p:nvPr>
        </p:nvSpPr>
        <p:spPr/>
        <p:txBody>
          <a:bodyPr/>
          <a:lstStyle/>
          <a:p>
            <a:fld id="{BE26B29C-687A-4319-AE4C-AD50B7A8A6E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77790D18-1633-471B-AA96-5F7BE73BD057}"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95771-CA28-403C-8D7E-9D63F5AE3FB9}"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8963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7760979C-C4B0-408B-9E8C-85CDD976FD99}"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1FF78-AD8B-4687-833C-FCA46DB071BB}" type="slidenum">
              <a:rPr lang="en-US" smtClean="0"/>
              <a:t>‹#›</a:t>
            </a:fld>
            <a:endParaRPr lang="en-US"/>
          </a:p>
        </p:txBody>
      </p:sp>
    </p:spTree>
    <p:extLst>
      <p:ext uri="{BB962C8B-B14F-4D97-AF65-F5344CB8AC3E}">
        <p14:creationId xmlns:p14="http://schemas.microsoft.com/office/powerpoint/2010/main" val="323756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26B29C-687A-4319-AE4C-AD50B7A8A6E7}"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26B29C-687A-4319-AE4C-AD50B7A8A6E7}"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8CFCD3C0-C84E-4D8A-AFF7-2FD386ABB6F9}"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26B29C-687A-4319-AE4C-AD50B7A8A6E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t>Intro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E26B29C-687A-4319-AE4C-AD50B7A8A6E7}"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29"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mUuWxP8YF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L1Y3740YzOc"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tpchd.org/healthy-places/waste-management/business-pollution-prevention/south-tacoma-groundwater-protection-district"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www.cityoftacoma.org/stormwatermanual_templates"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5.emf"/><Relationship Id="rId4" Type="http://schemas.openxmlformats.org/officeDocument/2006/relationships/oleObject" Target="../embeddings/oleObject2.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4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www.cityoftacoma.org/stormwatermanual" TargetMode="External"/><Relationship Id="rId7" Type="http://schemas.openxmlformats.org/officeDocument/2006/relationships/hyperlink" Target="mailto:cjohnso2@cityoftacoma.org" TargetMode="External"/><Relationship Id="rId2" Type="http://schemas.openxmlformats.org/officeDocument/2006/relationships/notesSlide" Target="../notesSlides/notesSlide179.xml"/><Relationship Id="rId1" Type="http://schemas.openxmlformats.org/officeDocument/2006/relationships/slideLayout" Target="../slideLayouts/slideLayout2.xml"/><Relationship Id="rId6" Type="http://schemas.openxmlformats.org/officeDocument/2006/relationships/hyperlink" Target="mailto:breifsnyder@cityoftacoma.org" TargetMode="External"/><Relationship Id="rId5" Type="http://schemas.openxmlformats.org/officeDocument/2006/relationships/hyperlink" Target="mailto:jrodrigu@cityoftacoma.org" TargetMode="External"/><Relationship Id="rId4" Type="http://schemas.openxmlformats.org/officeDocument/2006/relationships/hyperlink" Target="mailto:mhoppin@cityoftacoma.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ityoftacoma.org/stormwatermanual_template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mhoppin@cityoftacoma.or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cology.wa.gov/Regulations-Permits/Permits-certifications/Overview-of-permitting"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s://www.oria.wa.gov/site/alias__oria/permitting_our_permitting_services/347/our_permitting_services.aspx"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cityoftacoma.org/stormwater_template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cityoftacoma.org/stormwatermanual_templates"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cityoftacoma.org/stormwatermanual_templates"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862322"/>
          </a:xfrm>
        </p:spPr>
        <p:txBody>
          <a:bodyPr wrap="square">
            <a:spAutoFit/>
          </a:bodyPr>
          <a:lstStyle/>
          <a:p>
            <a:r>
              <a:rPr lang="en-US" sz="6000" smtClean="0"/>
              <a:t>City of Tacoma 2021 Stormwater Management Manual</a:t>
            </a:r>
            <a:endParaRPr lang="en-US" sz="6000" dirty="0"/>
          </a:p>
        </p:txBody>
      </p:sp>
      <p:sp>
        <p:nvSpPr>
          <p:cNvPr id="3" name="Subtitle 2"/>
          <p:cNvSpPr>
            <a:spLocks noGrp="1"/>
          </p:cNvSpPr>
          <p:nvPr>
            <p:ph type="subTitle" idx="1"/>
          </p:nvPr>
        </p:nvSpPr>
        <p:spPr/>
        <p:txBody>
          <a:bodyPr>
            <a:normAutofit fontScale="92500"/>
          </a:bodyPr>
          <a:lstStyle/>
          <a:p>
            <a:r>
              <a:rPr lang="en-US" b="1" dirty="0" smtClean="0">
                <a:solidFill>
                  <a:schemeClr val="tx1"/>
                </a:solidFill>
              </a:rPr>
              <a:t>2021 Manual Updates, Stormwater Site Plans, Minimum Requirements Determinations</a:t>
            </a:r>
          </a:p>
          <a:p>
            <a:r>
              <a:rPr lang="en-US" b="1" dirty="0" smtClean="0">
                <a:solidFill>
                  <a:schemeClr val="tx1"/>
                </a:solidFill>
              </a:rPr>
              <a:t>June 2021</a:t>
            </a:r>
            <a:endParaRPr lang="en-US" b="1" dirty="0">
              <a:solidFill>
                <a:schemeClr val="tx1"/>
              </a:solidFill>
            </a:endParaRPr>
          </a:p>
        </p:txBody>
      </p:sp>
    </p:spTree>
    <p:extLst>
      <p:ext uri="{BB962C8B-B14F-4D97-AF65-F5344CB8AC3E}">
        <p14:creationId xmlns:p14="http://schemas.microsoft.com/office/powerpoint/2010/main" val="1176575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Development increases stormwater because creates surfaces for rain/snow to runoff.</a:t>
            </a:r>
          </a:p>
          <a:p>
            <a:r>
              <a:rPr lang="en-US" b="1" dirty="0" smtClean="0">
                <a:solidFill>
                  <a:schemeClr val="tx1"/>
                </a:solidFill>
              </a:rPr>
              <a:t>Unmitigated stormwater has negative effects on receiving waterbodies and infrastructure.</a:t>
            </a:r>
          </a:p>
          <a:p>
            <a:r>
              <a:rPr lang="en-US" b="1" dirty="0">
                <a:solidFill>
                  <a:schemeClr val="tx1"/>
                </a:solidFill>
              </a:rPr>
              <a:t>Negative effects of stormwater:</a:t>
            </a:r>
          </a:p>
          <a:p>
            <a:pPr lvl="1"/>
            <a:r>
              <a:rPr lang="en-US" sz="1800" b="1" dirty="0" smtClean="0">
                <a:solidFill>
                  <a:schemeClr val="tx1"/>
                </a:solidFill>
              </a:rPr>
              <a:t>Stormwater Picks Up Pollutants</a:t>
            </a:r>
          </a:p>
          <a:p>
            <a:pPr lvl="1"/>
            <a:r>
              <a:rPr lang="en-US" sz="1800" b="1" dirty="0" smtClean="0">
                <a:solidFill>
                  <a:schemeClr val="tx1"/>
                </a:solidFill>
              </a:rPr>
              <a:t>Increased Flowrates Cause Erosion </a:t>
            </a:r>
            <a:r>
              <a:rPr lang="en-US" sz="1800" b="1" dirty="0" smtClean="0">
                <a:solidFill>
                  <a:schemeClr val="tx1"/>
                </a:solidFill>
                <a:sym typeface="Wingdings" panose="05000000000000000000" pitchFamily="2" charset="2"/>
              </a:rPr>
              <a:t> </a:t>
            </a:r>
            <a:r>
              <a:rPr lang="en-US" sz="1800" b="1" dirty="0">
                <a:solidFill>
                  <a:schemeClr val="tx1"/>
                </a:solidFill>
                <a:sym typeface="Wingdings" panose="05000000000000000000" pitchFamily="2" charset="2"/>
              </a:rPr>
              <a:t>M</a:t>
            </a:r>
            <a:r>
              <a:rPr lang="en-US" sz="1800" b="1" dirty="0" smtClean="0">
                <a:solidFill>
                  <a:schemeClr val="tx1"/>
                </a:solidFill>
                <a:sym typeface="Wingdings" panose="05000000000000000000" pitchFamily="2" charset="2"/>
              </a:rPr>
              <a:t>ore Pollutants</a:t>
            </a:r>
          </a:p>
          <a:p>
            <a:pPr lvl="1"/>
            <a:r>
              <a:rPr lang="en-US" sz="1800" b="1" dirty="0" smtClean="0">
                <a:solidFill>
                  <a:schemeClr val="tx1"/>
                </a:solidFill>
                <a:sym typeface="Wingdings" panose="05000000000000000000" pitchFamily="2" charset="2"/>
              </a:rPr>
              <a:t>Pollutants  Fish Kill  </a:t>
            </a:r>
            <a:endParaRPr lang="en-US" sz="1800" b="1" dirty="0" smtClean="0">
              <a:solidFill>
                <a:schemeClr val="tx1"/>
              </a:solidFill>
            </a:endParaRPr>
          </a:p>
          <a:p>
            <a:pPr marL="457200" lvl="1" indent="0">
              <a:buNone/>
            </a:pPr>
            <a:r>
              <a:rPr lang="en-US" sz="1800" b="1" dirty="0">
                <a:solidFill>
                  <a:schemeClr val="tx1"/>
                </a:solidFill>
                <a:hlinkClick r:id="rId3"/>
              </a:rPr>
              <a:t>https://</a:t>
            </a:r>
            <a:r>
              <a:rPr lang="en-US" sz="1800" b="1" dirty="0" smtClean="0">
                <a:solidFill>
                  <a:schemeClr val="tx1"/>
                </a:solidFill>
                <a:hlinkClick r:id="rId3"/>
              </a:rPr>
              <a:t>www.youtube.com/watch?v=omUuWxP8YFU</a:t>
            </a:r>
            <a:r>
              <a:rPr lang="en-US" sz="1800" b="1" dirty="0" smtClean="0">
                <a:solidFill>
                  <a:schemeClr val="tx1"/>
                </a:solidFill>
              </a:rPr>
              <a:t> </a:t>
            </a:r>
            <a:endParaRPr lang="en-US" sz="1800" b="1" dirty="0">
              <a:solidFill>
                <a:schemeClr val="tx1"/>
              </a:solidFill>
            </a:endParaRPr>
          </a:p>
          <a:p>
            <a:pPr lvl="1"/>
            <a:r>
              <a:rPr lang="en-US" sz="1800" b="1" dirty="0" smtClean="0">
                <a:solidFill>
                  <a:schemeClr val="tx1"/>
                </a:solidFill>
              </a:rPr>
              <a:t>Flooding</a:t>
            </a:r>
          </a:p>
          <a:p>
            <a:pPr marL="457200" lvl="1" indent="0">
              <a:buNone/>
            </a:pPr>
            <a:r>
              <a:rPr lang="en-US" sz="1800" b="1" dirty="0">
                <a:solidFill>
                  <a:schemeClr val="tx1"/>
                </a:solidFill>
                <a:hlinkClick r:id="rId4"/>
              </a:rPr>
              <a:t>https://</a:t>
            </a:r>
            <a:r>
              <a:rPr lang="en-US" sz="1800" b="1" dirty="0" smtClean="0">
                <a:solidFill>
                  <a:schemeClr val="tx1"/>
                </a:solidFill>
                <a:hlinkClick r:id="rId4"/>
              </a:rPr>
              <a:t>www.youtube.com/watch?v=L1Y3740YzOc</a:t>
            </a:r>
            <a:r>
              <a:rPr lang="en-US" sz="1800" b="1" dirty="0" smtClean="0">
                <a:solidFill>
                  <a:schemeClr val="tx1"/>
                </a:solidFill>
              </a:rPr>
              <a:t> </a:t>
            </a:r>
            <a:endParaRPr lang="en-US" sz="1800" b="1" dirty="0">
              <a:solidFill>
                <a:schemeClr val="tx1"/>
              </a:solidFill>
            </a:endParaRPr>
          </a:p>
          <a:p>
            <a:endParaRPr lang="en-US" dirty="0" smtClean="0"/>
          </a:p>
          <a:p>
            <a:endParaRPr lang="en-US"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71978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Flow Control Exempt</a:t>
            </a:r>
            <a:endParaRPr lang="en-US" sz="3600" dirty="0"/>
          </a:p>
        </p:txBody>
      </p:sp>
      <p:sp>
        <p:nvSpPr>
          <p:cNvPr id="3" name="Content Placeholder 2"/>
          <p:cNvSpPr>
            <a:spLocks noGrp="1"/>
          </p:cNvSpPr>
          <p:nvPr>
            <p:ph idx="1"/>
          </p:nvPr>
        </p:nvSpPr>
        <p:spPr>
          <a:xfrm>
            <a:off x="228600" y="685800"/>
            <a:ext cx="8686800" cy="6019800"/>
          </a:xfrm>
        </p:spPr>
        <p:txBody>
          <a:bodyPr>
            <a:noAutofit/>
          </a:bodyPr>
          <a:lstStyle/>
          <a:p>
            <a:pPr marL="0" indent="0">
              <a:buNone/>
            </a:pPr>
            <a:r>
              <a:rPr lang="en-US" sz="1400" b="1" dirty="0" smtClean="0">
                <a:solidFill>
                  <a:schemeClr val="tx1"/>
                </a:solidFill>
              </a:rPr>
              <a:t>A </a:t>
            </a:r>
            <a:r>
              <a:rPr lang="en-US" sz="1400" b="1" dirty="0">
                <a:solidFill>
                  <a:schemeClr val="tx1"/>
                </a:solidFill>
              </a:rPr>
              <a:t>project is flow control exempt if stormwater from that project </a:t>
            </a:r>
            <a:r>
              <a:rPr lang="en-US" sz="1400" b="1" dirty="0" smtClean="0">
                <a:solidFill>
                  <a:schemeClr val="tx1"/>
                </a:solidFill>
              </a:rPr>
              <a:t>discharges </a:t>
            </a:r>
            <a:r>
              <a:rPr lang="en-US" sz="1400" b="1" dirty="0">
                <a:solidFill>
                  <a:schemeClr val="tx1"/>
                </a:solidFill>
              </a:rPr>
              <a:t>directly or indirectly to saltwater bodies, or the Puyallup </a:t>
            </a:r>
            <a:r>
              <a:rPr lang="en-US" sz="1400" b="1" dirty="0" smtClean="0">
                <a:solidFill>
                  <a:schemeClr val="tx1"/>
                </a:solidFill>
              </a:rPr>
              <a:t>River </a:t>
            </a:r>
            <a:r>
              <a:rPr lang="en-US" sz="1400" b="1" dirty="0">
                <a:solidFill>
                  <a:schemeClr val="tx1"/>
                </a:solidFill>
              </a:rPr>
              <a:t>and all the following restrictions are </a:t>
            </a:r>
            <a:r>
              <a:rPr lang="en-US" sz="1400" b="1" dirty="0" smtClean="0">
                <a:solidFill>
                  <a:schemeClr val="tx1"/>
                </a:solidFill>
              </a:rPr>
              <a:t>met:</a:t>
            </a:r>
          </a:p>
          <a:p>
            <a:r>
              <a:rPr lang="en-US" sz="1400" dirty="0" smtClean="0">
                <a:solidFill>
                  <a:schemeClr val="tx1"/>
                </a:solidFill>
              </a:rPr>
              <a:t>Direct </a:t>
            </a:r>
            <a:r>
              <a:rPr lang="en-US" sz="1400" dirty="0">
                <a:solidFill>
                  <a:schemeClr val="tx1"/>
                </a:solidFill>
              </a:rPr>
              <a:t>discharge to the saltwater body, or the Puyallup River </a:t>
            </a:r>
            <a:r>
              <a:rPr lang="en-US" sz="1400" dirty="0" smtClean="0">
                <a:solidFill>
                  <a:schemeClr val="tx1"/>
                </a:solidFill>
              </a:rPr>
              <a:t>does </a:t>
            </a:r>
            <a:r>
              <a:rPr lang="en-US" sz="1400" dirty="0">
                <a:solidFill>
                  <a:schemeClr val="tx1"/>
                </a:solidFill>
              </a:rPr>
              <a:t>not result in the diversion of stormwater and surface </a:t>
            </a:r>
            <a:r>
              <a:rPr lang="en-US" sz="1400" dirty="0" smtClean="0">
                <a:solidFill>
                  <a:schemeClr val="tx1"/>
                </a:solidFill>
              </a:rPr>
              <a:t>water </a:t>
            </a:r>
            <a:r>
              <a:rPr lang="en-US" sz="1400" dirty="0">
                <a:solidFill>
                  <a:schemeClr val="tx1"/>
                </a:solidFill>
              </a:rPr>
              <a:t>from any perennial stream classified as Types 1, 2, 3, </a:t>
            </a:r>
            <a:r>
              <a:rPr lang="en-US" sz="1400" dirty="0" smtClean="0">
                <a:solidFill>
                  <a:schemeClr val="tx1"/>
                </a:solidFill>
              </a:rPr>
              <a:t>or </a:t>
            </a:r>
            <a:r>
              <a:rPr lang="en-US" sz="1400" dirty="0">
                <a:solidFill>
                  <a:schemeClr val="tx1"/>
                </a:solidFill>
              </a:rPr>
              <a:t>4 in the State of Washington Interim Water Typing System, </a:t>
            </a:r>
            <a:r>
              <a:rPr lang="en-US" sz="1400" dirty="0" smtClean="0">
                <a:solidFill>
                  <a:schemeClr val="tx1"/>
                </a:solidFill>
              </a:rPr>
              <a:t>or </a:t>
            </a:r>
            <a:r>
              <a:rPr lang="en-US" sz="1400" dirty="0">
                <a:solidFill>
                  <a:schemeClr val="tx1"/>
                </a:solidFill>
              </a:rPr>
              <a:t>Types "S", "F", or "Np" in the Permanent Water Typing </a:t>
            </a:r>
            <a:r>
              <a:rPr lang="en-US" sz="1400" dirty="0" smtClean="0">
                <a:solidFill>
                  <a:schemeClr val="tx1"/>
                </a:solidFill>
              </a:rPr>
              <a:t>System</a:t>
            </a:r>
            <a:r>
              <a:rPr lang="en-US" sz="1400" dirty="0">
                <a:solidFill>
                  <a:schemeClr val="tx1"/>
                </a:solidFill>
              </a:rPr>
              <a:t>, or from any category I, II, or III wetland.</a:t>
            </a:r>
          </a:p>
          <a:p>
            <a:r>
              <a:rPr lang="en-US" sz="1400" dirty="0" smtClean="0">
                <a:solidFill>
                  <a:schemeClr val="tx1"/>
                </a:solidFill>
              </a:rPr>
              <a:t>If </a:t>
            </a:r>
            <a:r>
              <a:rPr lang="en-US" sz="1400" dirty="0">
                <a:solidFill>
                  <a:schemeClr val="tx1"/>
                </a:solidFill>
              </a:rPr>
              <a:t>flow splitters or conveyance elements are applied to route </a:t>
            </a:r>
            <a:r>
              <a:rPr lang="en-US" sz="1400" dirty="0" smtClean="0">
                <a:solidFill>
                  <a:schemeClr val="tx1"/>
                </a:solidFill>
              </a:rPr>
              <a:t>natural </a:t>
            </a:r>
            <a:r>
              <a:rPr lang="en-US" sz="1400" dirty="0">
                <a:solidFill>
                  <a:schemeClr val="tx1"/>
                </a:solidFill>
              </a:rPr>
              <a:t>runoff volumes from the project to any downstream </a:t>
            </a:r>
            <a:r>
              <a:rPr lang="en-US" sz="1400" dirty="0" smtClean="0">
                <a:solidFill>
                  <a:schemeClr val="tx1"/>
                </a:solidFill>
              </a:rPr>
              <a:t>Type </a:t>
            </a:r>
            <a:r>
              <a:rPr lang="en-US" sz="1400" dirty="0">
                <a:solidFill>
                  <a:schemeClr val="tx1"/>
                </a:solidFill>
              </a:rPr>
              <a:t>5 stream or category IV wetland, </a:t>
            </a:r>
            <a:r>
              <a:rPr lang="en-US" sz="1400" dirty="0" smtClean="0">
                <a:solidFill>
                  <a:schemeClr val="tx1"/>
                </a:solidFill>
              </a:rPr>
              <a:t>then:</a:t>
            </a:r>
          </a:p>
          <a:p>
            <a:pPr lvl="1"/>
            <a:r>
              <a:rPr lang="en-US" sz="1200" dirty="0" smtClean="0">
                <a:solidFill>
                  <a:schemeClr val="tx1"/>
                </a:solidFill>
              </a:rPr>
              <a:t>Design </a:t>
            </a:r>
            <a:r>
              <a:rPr lang="en-US" sz="1200" dirty="0">
                <a:solidFill>
                  <a:schemeClr val="tx1"/>
                </a:solidFill>
              </a:rPr>
              <a:t>of the flow splitters or conveyance elements must </a:t>
            </a:r>
            <a:r>
              <a:rPr lang="en-US" sz="1200" dirty="0" smtClean="0">
                <a:solidFill>
                  <a:schemeClr val="tx1"/>
                </a:solidFill>
              </a:rPr>
              <a:t>be </a:t>
            </a:r>
            <a:r>
              <a:rPr lang="en-US" sz="1200" dirty="0">
                <a:solidFill>
                  <a:schemeClr val="tx1"/>
                </a:solidFill>
              </a:rPr>
              <a:t>based on approved continuous simulation modeling </a:t>
            </a:r>
            <a:r>
              <a:rPr lang="en-US" sz="1200" dirty="0" smtClean="0">
                <a:solidFill>
                  <a:schemeClr val="tx1"/>
                </a:solidFill>
              </a:rPr>
              <a:t>analysis</a:t>
            </a:r>
            <a:r>
              <a:rPr lang="en-US" sz="1200" dirty="0">
                <a:solidFill>
                  <a:schemeClr val="tx1"/>
                </a:solidFill>
              </a:rPr>
              <a:t>.  The design must assure that flows delivered to </a:t>
            </a:r>
            <a:r>
              <a:rPr lang="en-US" sz="1200" dirty="0" smtClean="0">
                <a:solidFill>
                  <a:schemeClr val="tx1"/>
                </a:solidFill>
              </a:rPr>
              <a:t>Type </a:t>
            </a:r>
            <a:r>
              <a:rPr lang="en-US" sz="1200" dirty="0">
                <a:solidFill>
                  <a:schemeClr val="tx1"/>
                </a:solidFill>
              </a:rPr>
              <a:t>5 stream reaches will approximate, but in no case </a:t>
            </a:r>
            <a:r>
              <a:rPr lang="en-US" sz="1200" dirty="0" smtClean="0">
                <a:solidFill>
                  <a:schemeClr val="tx1"/>
                </a:solidFill>
              </a:rPr>
              <a:t>exceed</a:t>
            </a:r>
            <a:r>
              <a:rPr lang="en-US" sz="1200" dirty="0">
                <a:solidFill>
                  <a:schemeClr val="tx1"/>
                </a:solidFill>
              </a:rPr>
              <a:t>, durations ranging from 50% of the 2-year to the </a:t>
            </a:r>
            <a:r>
              <a:rPr lang="en-US" sz="1200" dirty="0" smtClean="0">
                <a:solidFill>
                  <a:schemeClr val="tx1"/>
                </a:solidFill>
              </a:rPr>
              <a:t>50-year </a:t>
            </a:r>
            <a:r>
              <a:rPr lang="en-US" sz="1200" dirty="0">
                <a:solidFill>
                  <a:schemeClr val="tx1"/>
                </a:solidFill>
              </a:rPr>
              <a:t>peak </a:t>
            </a:r>
            <a:r>
              <a:rPr lang="en-US" sz="1200" dirty="0" smtClean="0">
                <a:solidFill>
                  <a:schemeClr val="tx1"/>
                </a:solidFill>
              </a:rPr>
              <a:t>flow.</a:t>
            </a:r>
          </a:p>
          <a:p>
            <a:pPr lvl="1"/>
            <a:r>
              <a:rPr lang="en-US" sz="1200" dirty="0" smtClean="0">
                <a:solidFill>
                  <a:schemeClr val="tx1"/>
                </a:solidFill>
              </a:rPr>
              <a:t>Flow </a:t>
            </a:r>
            <a:r>
              <a:rPr lang="en-US" sz="1200" dirty="0">
                <a:solidFill>
                  <a:schemeClr val="tx1"/>
                </a:solidFill>
              </a:rPr>
              <a:t>splitters and conveyance elements that deliver flows </a:t>
            </a:r>
            <a:r>
              <a:rPr lang="en-US" sz="1200" dirty="0" smtClean="0">
                <a:solidFill>
                  <a:schemeClr val="tx1"/>
                </a:solidFill>
              </a:rPr>
              <a:t>to </a:t>
            </a:r>
            <a:r>
              <a:rPr lang="en-US" sz="1200" dirty="0">
                <a:solidFill>
                  <a:schemeClr val="tx1"/>
                </a:solidFill>
              </a:rPr>
              <a:t>category IV wetlands must also be designed using </a:t>
            </a:r>
            <a:r>
              <a:rPr lang="en-US" sz="1200" dirty="0" smtClean="0">
                <a:solidFill>
                  <a:schemeClr val="tx1"/>
                </a:solidFill>
              </a:rPr>
              <a:t>approved </a:t>
            </a:r>
            <a:r>
              <a:rPr lang="en-US" sz="1200" dirty="0">
                <a:solidFill>
                  <a:schemeClr val="tx1"/>
                </a:solidFill>
              </a:rPr>
              <a:t>continuous simulation modeling to preserve </a:t>
            </a:r>
            <a:r>
              <a:rPr lang="en-US" sz="1200" dirty="0" smtClean="0">
                <a:solidFill>
                  <a:schemeClr val="tx1"/>
                </a:solidFill>
              </a:rPr>
              <a:t>pre-project </a:t>
            </a:r>
            <a:r>
              <a:rPr lang="en-US" sz="1200" dirty="0">
                <a:solidFill>
                  <a:schemeClr val="tx1"/>
                </a:solidFill>
              </a:rPr>
              <a:t>wetland hydrologic conditions unless </a:t>
            </a:r>
            <a:r>
              <a:rPr lang="en-US" sz="1200" dirty="0" smtClean="0">
                <a:solidFill>
                  <a:schemeClr val="tx1"/>
                </a:solidFill>
              </a:rPr>
              <a:t>specifically </a:t>
            </a:r>
            <a:r>
              <a:rPr lang="en-US" sz="1200" dirty="0">
                <a:solidFill>
                  <a:schemeClr val="tx1"/>
                </a:solidFill>
              </a:rPr>
              <a:t>waived or exempted by regulatory agencies </a:t>
            </a:r>
            <a:r>
              <a:rPr lang="en-US" sz="1200" dirty="0" smtClean="0">
                <a:solidFill>
                  <a:schemeClr val="tx1"/>
                </a:solidFill>
              </a:rPr>
              <a:t>with </a:t>
            </a:r>
            <a:r>
              <a:rPr lang="en-US" sz="1200" dirty="0">
                <a:solidFill>
                  <a:schemeClr val="tx1"/>
                </a:solidFill>
              </a:rPr>
              <a:t>permitting </a:t>
            </a:r>
            <a:r>
              <a:rPr lang="en-US" sz="1200" dirty="0" smtClean="0">
                <a:solidFill>
                  <a:schemeClr val="tx1"/>
                </a:solidFill>
              </a:rPr>
              <a:t>jurisdiction.</a:t>
            </a:r>
          </a:p>
          <a:p>
            <a:r>
              <a:rPr lang="en-US" sz="1400" dirty="0" smtClean="0">
                <a:solidFill>
                  <a:schemeClr val="tx1"/>
                </a:solidFill>
              </a:rPr>
              <a:t>Stormwater </a:t>
            </a:r>
            <a:r>
              <a:rPr lang="en-US" sz="1400" dirty="0">
                <a:solidFill>
                  <a:schemeClr val="tx1"/>
                </a:solidFill>
              </a:rPr>
              <a:t>and surface water from the project (or TDA) must </a:t>
            </a:r>
            <a:r>
              <a:rPr lang="en-US" sz="1400" dirty="0" smtClean="0">
                <a:solidFill>
                  <a:schemeClr val="tx1"/>
                </a:solidFill>
              </a:rPr>
              <a:t>discharge </a:t>
            </a:r>
            <a:r>
              <a:rPr lang="en-US" sz="1400" dirty="0">
                <a:solidFill>
                  <a:schemeClr val="tx1"/>
                </a:solidFill>
              </a:rPr>
              <a:t>to a conveyance system that is comprised entirely </a:t>
            </a:r>
            <a:r>
              <a:rPr lang="en-US" sz="1400" dirty="0" smtClean="0">
                <a:solidFill>
                  <a:schemeClr val="tx1"/>
                </a:solidFill>
              </a:rPr>
              <a:t>of </a:t>
            </a:r>
            <a:r>
              <a:rPr lang="en-US" sz="1400" dirty="0">
                <a:solidFill>
                  <a:schemeClr val="tx1"/>
                </a:solidFill>
              </a:rPr>
              <a:t>artificial conveyance elements (e.g., pipes, ditches, outfall </a:t>
            </a:r>
            <a:r>
              <a:rPr lang="en-US" sz="1400" dirty="0" smtClean="0">
                <a:solidFill>
                  <a:schemeClr val="tx1"/>
                </a:solidFill>
              </a:rPr>
              <a:t>protection</a:t>
            </a:r>
            <a:r>
              <a:rPr lang="en-US" sz="1400" dirty="0">
                <a:solidFill>
                  <a:schemeClr val="tx1"/>
                </a:solidFill>
              </a:rPr>
              <a:t>) and extends to the ordinary high water line of the </a:t>
            </a:r>
            <a:r>
              <a:rPr lang="en-US" sz="1400" dirty="0" smtClean="0">
                <a:solidFill>
                  <a:schemeClr val="tx1"/>
                </a:solidFill>
              </a:rPr>
              <a:t>exempt </a:t>
            </a:r>
            <a:r>
              <a:rPr lang="en-US" sz="1400" dirty="0">
                <a:solidFill>
                  <a:schemeClr val="tx1"/>
                </a:solidFill>
              </a:rPr>
              <a:t>receiving </a:t>
            </a:r>
            <a:r>
              <a:rPr lang="en-US" sz="1400" dirty="0" smtClean="0">
                <a:solidFill>
                  <a:schemeClr val="tx1"/>
                </a:solidFill>
              </a:rPr>
              <a:t>water.</a:t>
            </a:r>
          </a:p>
          <a:p>
            <a:r>
              <a:rPr lang="en-US" sz="1400" dirty="0" smtClean="0">
                <a:solidFill>
                  <a:schemeClr val="tx1"/>
                </a:solidFill>
              </a:rPr>
              <a:t>The </a:t>
            </a:r>
            <a:r>
              <a:rPr lang="en-US" sz="1400" dirty="0">
                <a:solidFill>
                  <a:schemeClr val="tx1"/>
                </a:solidFill>
              </a:rPr>
              <a:t>conveyance system between the project and the exempt </a:t>
            </a:r>
            <a:r>
              <a:rPr lang="en-US" sz="1400" dirty="0" smtClean="0">
                <a:solidFill>
                  <a:schemeClr val="tx1"/>
                </a:solidFill>
              </a:rPr>
              <a:t>receiving </a:t>
            </a:r>
            <a:r>
              <a:rPr lang="en-US" sz="1400" dirty="0">
                <a:solidFill>
                  <a:schemeClr val="tx1"/>
                </a:solidFill>
              </a:rPr>
              <a:t>water shall have sufficient hydraulic capacity to </a:t>
            </a:r>
            <a:r>
              <a:rPr lang="en-US" sz="1400" dirty="0" smtClean="0">
                <a:solidFill>
                  <a:schemeClr val="tx1"/>
                </a:solidFill>
              </a:rPr>
              <a:t>convey </a:t>
            </a:r>
            <a:r>
              <a:rPr lang="en-US" sz="1400" dirty="0">
                <a:solidFill>
                  <a:schemeClr val="tx1"/>
                </a:solidFill>
              </a:rPr>
              <a:t>discharges from future build-out conditions (under </a:t>
            </a:r>
            <a:r>
              <a:rPr lang="en-US" sz="1400" dirty="0" smtClean="0">
                <a:solidFill>
                  <a:schemeClr val="tx1"/>
                </a:solidFill>
              </a:rPr>
              <a:t>current </a:t>
            </a:r>
            <a:r>
              <a:rPr lang="en-US" sz="1400" dirty="0">
                <a:solidFill>
                  <a:schemeClr val="tx1"/>
                </a:solidFill>
              </a:rPr>
              <a:t>zoning) from contributing areas of the Site, and the </a:t>
            </a:r>
            <a:r>
              <a:rPr lang="en-US" sz="1400" dirty="0" smtClean="0">
                <a:solidFill>
                  <a:schemeClr val="tx1"/>
                </a:solidFill>
              </a:rPr>
              <a:t>existing </a:t>
            </a:r>
            <a:r>
              <a:rPr lang="en-US" sz="1400" dirty="0">
                <a:solidFill>
                  <a:schemeClr val="tx1"/>
                </a:solidFill>
              </a:rPr>
              <a:t>conditions from contributing off-site </a:t>
            </a:r>
            <a:r>
              <a:rPr lang="en-US" sz="1400" dirty="0" smtClean="0">
                <a:solidFill>
                  <a:schemeClr val="tx1"/>
                </a:solidFill>
              </a:rPr>
              <a:t>areas.  </a:t>
            </a:r>
            <a:r>
              <a:rPr lang="en-US" sz="1400" dirty="0" smtClean="0">
                <a:solidFill>
                  <a:srgbClr val="00B050"/>
                </a:solidFill>
              </a:rPr>
              <a:t>(For MR determination (not Additional Protective Measure) assume there is always sufficient hydraulic capacity in the City of Tacoma system).</a:t>
            </a:r>
          </a:p>
          <a:p>
            <a:r>
              <a:rPr lang="en-US" sz="1400" dirty="0" smtClean="0">
                <a:solidFill>
                  <a:schemeClr val="tx1"/>
                </a:solidFill>
              </a:rPr>
              <a:t>Any </a:t>
            </a:r>
            <a:r>
              <a:rPr lang="en-US" sz="1400" dirty="0">
                <a:solidFill>
                  <a:schemeClr val="tx1"/>
                </a:solidFill>
              </a:rPr>
              <a:t>erodible elements of the artificial conveyance system </a:t>
            </a:r>
            <a:r>
              <a:rPr lang="en-US" sz="1400" dirty="0" smtClean="0">
                <a:solidFill>
                  <a:schemeClr val="tx1"/>
                </a:solidFill>
              </a:rPr>
              <a:t>must </a:t>
            </a:r>
            <a:r>
              <a:rPr lang="en-US" sz="1400" dirty="0">
                <a:solidFill>
                  <a:schemeClr val="tx1"/>
                </a:solidFill>
              </a:rPr>
              <a:t>be adequately stabilized to prevent erosion under the </a:t>
            </a:r>
            <a:r>
              <a:rPr lang="en-US" sz="1400" dirty="0" smtClean="0">
                <a:solidFill>
                  <a:schemeClr val="tx1"/>
                </a:solidFill>
              </a:rPr>
              <a:t>conditions </a:t>
            </a:r>
            <a:r>
              <a:rPr lang="en-US" sz="1400" dirty="0">
                <a:solidFill>
                  <a:schemeClr val="tx1"/>
                </a:solidFill>
              </a:rPr>
              <a:t>noted above.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6238240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914400"/>
          </a:xfrm>
        </p:spPr>
        <p:txBody>
          <a:bodyPr/>
          <a:lstStyle/>
          <a:p>
            <a:r>
              <a:rPr lang="en-US" sz="2800" dirty="0" smtClean="0"/>
              <a:t>Survey #6 – Is our project flow control exempt?</a:t>
            </a:r>
            <a:endParaRPr lang="en-US" sz="2800" dirty="0"/>
          </a:p>
        </p:txBody>
      </p:sp>
      <p:pic>
        <p:nvPicPr>
          <p:cNvPr id="4" name="Content Placeholder 3"/>
          <p:cNvPicPr>
            <a:picLocks noGrp="1" noChangeAspect="1"/>
          </p:cNvPicPr>
          <p:nvPr>
            <p:ph idx="1"/>
          </p:nvPr>
        </p:nvPicPr>
        <p:blipFill>
          <a:blip r:embed="rId3"/>
          <a:stretch>
            <a:fillRect/>
          </a:stretch>
        </p:blipFill>
        <p:spPr>
          <a:xfrm>
            <a:off x="457200" y="1775527"/>
            <a:ext cx="8229600" cy="3565708"/>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8" name="TextBox 7"/>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8095694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Threshold Discharge Areas</a:t>
            </a:r>
            <a:endParaRPr lang="en-US" sz="4400" dirty="0"/>
          </a:p>
        </p:txBody>
      </p:sp>
      <p:sp>
        <p:nvSpPr>
          <p:cNvPr id="3" name="Content Placeholder 2"/>
          <p:cNvSpPr>
            <a:spLocks noGrp="1"/>
          </p:cNvSpPr>
          <p:nvPr>
            <p:ph idx="1"/>
          </p:nvPr>
        </p:nvSpPr>
        <p:spPr>
          <a:xfrm>
            <a:off x="457200" y="1295400"/>
            <a:ext cx="8229600" cy="5181600"/>
          </a:xfrm>
        </p:spPr>
        <p:txBody>
          <a:bodyPr>
            <a:normAutofit fontScale="92500"/>
          </a:bodyPr>
          <a:lstStyle/>
          <a:p>
            <a:r>
              <a:rPr lang="en-US" b="1" dirty="0" smtClean="0">
                <a:solidFill>
                  <a:schemeClr val="tx1"/>
                </a:solidFill>
              </a:rPr>
              <a:t>MR #6, MR#7, MR#8 apply to Threshold Discharge Areas.</a:t>
            </a:r>
          </a:p>
          <a:p>
            <a:r>
              <a:rPr lang="en-US" b="1" dirty="0" smtClean="0">
                <a:solidFill>
                  <a:schemeClr val="tx1"/>
                </a:solidFill>
              </a:rPr>
              <a:t>An </a:t>
            </a:r>
            <a:r>
              <a:rPr lang="en-US" b="1" dirty="0">
                <a:solidFill>
                  <a:schemeClr val="tx1"/>
                </a:solidFill>
              </a:rPr>
              <a:t>onsite area draining to a single natural or constructed discharge </a:t>
            </a:r>
            <a:r>
              <a:rPr lang="en-US" b="1" dirty="0" smtClean="0">
                <a:solidFill>
                  <a:schemeClr val="tx1"/>
                </a:solidFill>
              </a:rPr>
              <a:t>location </a:t>
            </a:r>
            <a:r>
              <a:rPr lang="en-US" b="1" dirty="0">
                <a:solidFill>
                  <a:schemeClr val="tx1"/>
                </a:solidFill>
              </a:rPr>
              <a:t>or multiple natural or constructed discharge locations </a:t>
            </a:r>
            <a:r>
              <a:rPr lang="en-US" b="1" dirty="0" smtClean="0">
                <a:solidFill>
                  <a:schemeClr val="tx1"/>
                </a:solidFill>
              </a:rPr>
              <a:t>that converge </a:t>
            </a:r>
            <a:r>
              <a:rPr lang="en-US" b="1" dirty="0">
                <a:solidFill>
                  <a:schemeClr val="tx1"/>
                </a:solidFill>
              </a:rPr>
              <a:t>within one-quarter mile downstream (as determined by the </a:t>
            </a:r>
            <a:r>
              <a:rPr lang="en-US" b="1" dirty="0" smtClean="0">
                <a:solidFill>
                  <a:schemeClr val="tx1"/>
                </a:solidFill>
              </a:rPr>
              <a:t>shortest </a:t>
            </a:r>
            <a:r>
              <a:rPr lang="en-US" b="1" dirty="0">
                <a:solidFill>
                  <a:schemeClr val="tx1"/>
                </a:solidFill>
              </a:rPr>
              <a:t>flowpath). The examples in Figure G - 1: Threshold </a:t>
            </a:r>
            <a:r>
              <a:rPr lang="en-US" b="1" dirty="0" smtClean="0">
                <a:solidFill>
                  <a:schemeClr val="tx1"/>
                </a:solidFill>
              </a:rPr>
              <a:t>Discharge </a:t>
            </a:r>
            <a:r>
              <a:rPr lang="en-US" b="1" dirty="0">
                <a:solidFill>
                  <a:schemeClr val="tx1"/>
                </a:solidFill>
              </a:rPr>
              <a:t>Area illustrate this definition. </a:t>
            </a:r>
            <a:endParaRPr lang="en-US" b="1" dirty="0" smtClean="0">
              <a:solidFill>
                <a:schemeClr val="tx1"/>
              </a:solidFill>
            </a:endParaRPr>
          </a:p>
          <a:p>
            <a:pPr marL="400050" lvl="1" indent="0">
              <a:buNone/>
            </a:pPr>
            <a:r>
              <a:rPr lang="en-US" sz="2400" b="1" dirty="0" smtClean="0">
                <a:solidFill>
                  <a:schemeClr val="tx1"/>
                </a:solidFill>
              </a:rPr>
              <a:t>The </a:t>
            </a:r>
            <a:r>
              <a:rPr lang="en-US" sz="2400" b="1" dirty="0">
                <a:solidFill>
                  <a:schemeClr val="tx1"/>
                </a:solidFill>
              </a:rPr>
              <a:t>purpose of this definition is to clarify how the thresholds of this </a:t>
            </a:r>
            <a:r>
              <a:rPr lang="en-US" sz="2400" b="1" dirty="0" smtClean="0">
                <a:solidFill>
                  <a:schemeClr val="tx1"/>
                </a:solidFill>
              </a:rPr>
              <a:t>manual </a:t>
            </a:r>
            <a:r>
              <a:rPr lang="en-US" sz="2400" b="1" dirty="0">
                <a:solidFill>
                  <a:schemeClr val="tx1"/>
                </a:solidFill>
              </a:rPr>
              <a:t>are applied to project sites with multiple discharge locations. </a:t>
            </a:r>
            <a:endParaRPr lang="en-US" sz="2400" b="1" dirty="0" smtClean="0">
              <a:solidFill>
                <a:schemeClr val="tx1"/>
              </a:solidFill>
            </a:endParaRPr>
          </a:p>
          <a:p>
            <a:pPr marL="400050" lvl="1" indent="0">
              <a:buNone/>
            </a:pPr>
            <a:r>
              <a:rPr lang="en-US" sz="2400" b="1" dirty="0" smtClean="0">
                <a:solidFill>
                  <a:schemeClr val="tx1"/>
                </a:solidFill>
              </a:rPr>
              <a:t>When </a:t>
            </a:r>
            <a:r>
              <a:rPr lang="en-US" sz="2400" b="1" dirty="0">
                <a:solidFill>
                  <a:schemeClr val="tx1"/>
                </a:solidFill>
              </a:rPr>
              <a:t>determining which Minimum Requirements apply to a project, </a:t>
            </a:r>
            <a:r>
              <a:rPr lang="en-US" sz="2400" b="1" dirty="0" smtClean="0">
                <a:solidFill>
                  <a:schemeClr val="tx1"/>
                </a:solidFill>
              </a:rPr>
              <a:t>it </a:t>
            </a:r>
            <a:r>
              <a:rPr lang="en-US" sz="2400" b="1" dirty="0">
                <a:solidFill>
                  <a:schemeClr val="tx1"/>
                </a:solidFill>
              </a:rPr>
              <a:t>shall be assumed that stormwater leaves the project site (ex. an </a:t>
            </a:r>
            <a:r>
              <a:rPr lang="en-US" sz="2400" b="1" dirty="0" smtClean="0">
                <a:solidFill>
                  <a:schemeClr val="tx1"/>
                </a:solidFill>
              </a:rPr>
              <a:t>area </a:t>
            </a:r>
            <a:r>
              <a:rPr lang="en-US" sz="2400" b="1" dirty="0">
                <a:solidFill>
                  <a:schemeClr val="tx1"/>
                </a:solidFill>
              </a:rPr>
              <a:t>that infiltrates is not considered a separate TDA from another </a:t>
            </a:r>
            <a:r>
              <a:rPr lang="en-US" sz="2400" b="1" dirty="0" smtClean="0">
                <a:solidFill>
                  <a:schemeClr val="tx1"/>
                </a:solidFill>
              </a:rPr>
              <a:t>area </a:t>
            </a:r>
            <a:r>
              <a:rPr lang="en-US" sz="2400" b="1" dirty="0">
                <a:solidFill>
                  <a:schemeClr val="tx1"/>
                </a:solidFill>
              </a:rPr>
              <a:t>of the project site).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1816903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69979"/>
            <a:ext cx="4800600" cy="6178421"/>
          </a:xfrm>
          <a:prstGeom prst="rect">
            <a:avLst/>
          </a:prstGeom>
        </p:spPr>
      </p:pic>
      <p:cxnSp>
        <p:nvCxnSpPr>
          <p:cNvPr id="3" name="Straight Connector 2"/>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2088077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What 2 TDAs Might Look Like</a:t>
            </a:r>
            <a:endParaRPr lang="en-US" sz="4000" dirty="0"/>
          </a:p>
        </p:txBody>
      </p:sp>
      <p:pic>
        <p:nvPicPr>
          <p:cNvPr id="6" name="Content Placeholder 5"/>
          <p:cNvPicPr>
            <a:picLocks noGrp="1" noChangeAspect="1"/>
          </p:cNvPicPr>
          <p:nvPr>
            <p:ph sz="half" idx="2"/>
          </p:nvPr>
        </p:nvPicPr>
        <p:blipFill>
          <a:blip r:embed="rId3"/>
          <a:stretch>
            <a:fillRect/>
          </a:stretch>
        </p:blipFill>
        <p:spPr>
          <a:xfrm>
            <a:off x="4778872" y="914402"/>
            <a:ext cx="3777256" cy="5211762"/>
          </a:xfrm>
          <a:prstGeom prst="rect">
            <a:avLst/>
          </a:prstGeom>
        </p:spPr>
      </p:pic>
      <p:pic>
        <p:nvPicPr>
          <p:cNvPr id="5" name="Content Placeholder 4"/>
          <p:cNvPicPr>
            <a:picLocks noGrp="1" noChangeAspect="1"/>
          </p:cNvPicPr>
          <p:nvPr>
            <p:ph sz="quarter" idx="13"/>
          </p:nvPr>
        </p:nvPicPr>
        <p:blipFill>
          <a:blip r:embed="rId4"/>
          <a:stretch>
            <a:fillRect/>
          </a:stretch>
        </p:blipFill>
        <p:spPr>
          <a:xfrm>
            <a:off x="365125" y="914401"/>
            <a:ext cx="4041775" cy="5211762"/>
          </a:xfrm>
          <a:prstGeom prst="rect">
            <a:avLst/>
          </a:prstGeom>
        </p:spPr>
      </p:pic>
      <p:cxnSp>
        <p:nvCxnSpPr>
          <p:cNvPr id="7" name="Straight Connector 6"/>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2266084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What’s red and completely invisible?</a:t>
            </a:r>
          </a:p>
          <a:p>
            <a:pPr marL="0" indent="0">
              <a:buNone/>
            </a:pPr>
            <a:endParaRPr lang="en-US" sz="4000" b="1" dirty="0">
              <a:solidFill>
                <a:schemeClr val="tx1"/>
              </a:solidFill>
            </a:endParaRPr>
          </a:p>
          <a:p>
            <a:r>
              <a:rPr lang="en-US" sz="4000" b="1" dirty="0" smtClean="0">
                <a:solidFill>
                  <a:schemeClr val="tx1"/>
                </a:solidFill>
              </a:rPr>
              <a:t>No tomatoes!!</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6175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4000" dirty="0" smtClean="0"/>
              <a:t>MR #6 – Stormwater Treatment</a:t>
            </a:r>
            <a:endParaRPr lang="en-US" sz="4000" dirty="0"/>
          </a:p>
        </p:txBody>
      </p:sp>
      <p:sp>
        <p:nvSpPr>
          <p:cNvPr id="3" name="Content Placeholder 2"/>
          <p:cNvSpPr>
            <a:spLocks noGrp="1"/>
          </p:cNvSpPr>
          <p:nvPr>
            <p:ph idx="1"/>
          </p:nvPr>
        </p:nvSpPr>
        <p:spPr>
          <a:xfrm>
            <a:off x="457200" y="1066800"/>
            <a:ext cx="8229600" cy="4648201"/>
          </a:xfrm>
        </p:spPr>
        <p:txBody>
          <a:bodyPr>
            <a:normAutofit fontScale="70000" lnSpcReduction="20000"/>
          </a:bodyPr>
          <a:lstStyle/>
          <a:p>
            <a:pPr marL="0" indent="0">
              <a:buNone/>
            </a:pPr>
            <a:r>
              <a:rPr lang="en-US" b="1" dirty="0">
                <a:solidFill>
                  <a:schemeClr val="tx1"/>
                </a:solidFill>
              </a:rPr>
              <a:t>When assessing a project against the following thresholds, only consider those surfaces that are </a:t>
            </a:r>
            <a:r>
              <a:rPr lang="en-US" b="1" dirty="0" smtClean="0">
                <a:solidFill>
                  <a:schemeClr val="tx1"/>
                </a:solidFill>
              </a:rPr>
              <a:t>subject </a:t>
            </a:r>
            <a:r>
              <a:rPr lang="en-US" b="1" dirty="0">
                <a:solidFill>
                  <a:schemeClr val="tx1"/>
                </a:solidFill>
              </a:rPr>
              <a:t>to this Minimum Requirement as determined in Applicability of the </a:t>
            </a:r>
            <a:r>
              <a:rPr lang="en-US" b="1" dirty="0" smtClean="0">
                <a:solidFill>
                  <a:schemeClr val="tx1"/>
                </a:solidFill>
              </a:rPr>
              <a:t>Minimum Requirements</a:t>
            </a:r>
            <a:r>
              <a:rPr lang="en-US" b="1" dirty="0">
                <a:solidFill>
                  <a:schemeClr val="tx1"/>
                </a:solidFill>
              </a:rPr>
              <a:t>. </a:t>
            </a:r>
          </a:p>
          <a:p>
            <a:pPr marL="0" indent="0">
              <a:buNone/>
            </a:pPr>
            <a:endParaRPr lang="en-US" b="1" dirty="0" smtClean="0">
              <a:solidFill>
                <a:schemeClr val="tx1"/>
              </a:solidFill>
            </a:endParaRPr>
          </a:p>
          <a:p>
            <a:pPr marL="0" indent="0">
              <a:buNone/>
            </a:pPr>
            <a:r>
              <a:rPr lang="en-US" b="1" dirty="0" smtClean="0">
                <a:solidFill>
                  <a:schemeClr val="tx1"/>
                </a:solidFill>
              </a:rPr>
              <a:t>The </a:t>
            </a:r>
            <a:r>
              <a:rPr lang="en-US" b="1" dirty="0">
                <a:solidFill>
                  <a:schemeClr val="tx1"/>
                </a:solidFill>
              </a:rPr>
              <a:t>following require construction of stormwater treatment </a:t>
            </a:r>
            <a:r>
              <a:rPr lang="en-US" b="1" dirty="0" smtClean="0">
                <a:solidFill>
                  <a:schemeClr val="tx1"/>
                </a:solidFill>
              </a:rPr>
              <a:t>facilities:</a:t>
            </a:r>
          </a:p>
          <a:p>
            <a:r>
              <a:rPr lang="en-US" b="1" dirty="0" smtClean="0">
                <a:solidFill>
                  <a:schemeClr val="tx1"/>
                </a:solidFill>
              </a:rPr>
              <a:t>TDAs </a:t>
            </a:r>
            <a:r>
              <a:rPr lang="en-US" b="1" dirty="0">
                <a:solidFill>
                  <a:schemeClr val="tx1"/>
                </a:solidFill>
              </a:rPr>
              <a:t>in which the total of pollution-generating hard surface (PGHS) is 5,000 square feet </a:t>
            </a:r>
            <a:r>
              <a:rPr lang="en-US" b="1" dirty="0" smtClean="0">
                <a:solidFill>
                  <a:schemeClr val="tx1"/>
                </a:solidFill>
              </a:rPr>
              <a:t>or </a:t>
            </a:r>
            <a:r>
              <a:rPr lang="en-US" b="1" dirty="0">
                <a:solidFill>
                  <a:schemeClr val="tx1"/>
                </a:solidFill>
              </a:rPr>
              <a:t>more in a threshold discharge area of the project, </a:t>
            </a:r>
            <a:r>
              <a:rPr lang="en-US" b="1" dirty="0" smtClean="0">
                <a:solidFill>
                  <a:schemeClr val="tx1"/>
                </a:solidFill>
              </a:rPr>
              <a:t>or</a:t>
            </a:r>
          </a:p>
          <a:p>
            <a:r>
              <a:rPr lang="en-US" b="1" dirty="0" smtClean="0">
                <a:solidFill>
                  <a:schemeClr val="tx1"/>
                </a:solidFill>
              </a:rPr>
              <a:t>TDAs </a:t>
            </a:r>
            <a:r>
              <a:rPr lang="en-US" b="1" dirty="0">
                <a:solidFill>
                  <a:schemeClr val="tx1"/>
                </a:solidFill>
              </a:rPr>
              <a:t>in which the total of pollution-generating pervious surfaces (PGPS) - not including </a:t>
            </a:r>
            <a:r>
              <a:rPr lang="en-US" b="1" dirty="0" smtClean="0">
                <a:solidFill>
                  <a:schemeClr val="tx1"/>
                </a:solidFill>
              </a:rPr>
              <a:t>permeable </a:t>
            </a:r>
            <a:r>
              <a:rPr lang="en-US" b="1" dirty="0">
                <a:solidFill>
                  <a:schemeClr val="tx1"/>
                </a:solidFill>
              </a:rPr>
              <a:t>pavements - is three-quarters (¾) of an acre or more in a threshold discharge </a:t>
            </a:r>
            <a:r>
              <a:rPr lang="en-US" b="1" dirty="0" smtClean="0">
                <a:solidFill>
                  <a:schemeClr val="tx1"/>
                </a:solidFill>
              </a:rPr>
              <a:t>area</a:t>
            </a:r>
            <a:r>
              <a:rPr lang="en-US" b="1" dirty="0">
                <a:solidFill>
                  <a:schemeClr val="tx1"/>
                </a:solidFill>
              </a:rPr>
              <a:t>, and from which there will be a surface discharge in a natural or artificial conveyance </a:t>
            </a:r>
            <a:r>
              <a:rPr lang="en-US" b="1" dirty="0" smtClean="0">
                <a:solidFill>
                  <a:schemeClr val="tx1"/>
                </a:solidFill>
              </a:rPr>
              <a:t>system </a:t>
            </a:r>
            <a:r>
              <a:rPr lang="en-US" b="1" dirty="0">
                <a:solidFill>
                  <a:schemeClr val="tx1"/>
                </a:solidFill>
              </a:rPr>
              <a:t>from the </a:t>
            </a:r>
            <a:r>
              <a:rPr lang="en-US" b="1" dirty="0" smtClean="0">
                <a:solidFill>
                  <a:schemeClr val="tx1"/>
                </a:solidFill>
              </a:rPr>
              <a:t>TDA.</a:t>
            </a:r>
          </a:p>
          <a:p>
            <a:pPr marL="0" indent="0">
              <a:buNone/>
            </a:pPr>
            <a:endParaRPr lang="en-US" b="1" dirty="0" smtClean="0">
              <a:solidFill>
                <a:schemeClr val="tx1"/>
              </a:solidFill>
            </a:endParaRPr>
          </a:p>
          <a:p>
            <a:pPr marL="0" indent="0">
              <a:buNone/>
            </a:pPr>
            <a:r>
              <a:rPr lang="en-US" b="1" dirty="0" smtClean="0">
                <a:solidFill>
                  <a:schemeClr val="tx1"/>
                </a:solidFill>
              </a:rPr>
              <a:t>Projects </a:t>
            </a:r>
            <a:r>
              <a:rPr lang="en-US" b="1" dirty="0">
                <a:solidFill>
                  <a:schemeClr val="tx1"/>
                </a:solidFill>
              </a:rPr>
              <a:t>that infiltrate stormwater in the South Tacoma Groundwater Protection District have </a:t>
            </a:r>
            <a:r>
              <a:rPr lang="en-US" b="1" dirty="0" smtClean="0">
                <a:solidFill>
                  <a:schemeClr val="tx1"/>
                </a:solidFill>
              </a:rPr>
              <a:t>additional </a:t>
            </a:r>
            <a:r>
              <a:rPr lang="en-US" b="1" dirty="0">
                <a:solidFill>
                  <a:schemeClr val="tx1"/>
                </a:solidFill>
              </a:rPr>
              <a:t>and/or different thresholds and requirements for stormwater treatment.  See the South </a:t>
            </a:r>
            <a:r>
              <a:rPr lang="en-US" b="1" dirty="0" smtClean="0">
                <a:solidFill>
                  <a:schemeClr val="tx1"/>
                </a:solidFill>
              </a:rPr>
              <a:t>Tacoma </a:t>
            </a:r>
            <a:r>
              <a:rPr lang="en-US" b="1" dirty="0">
                <a:solidFill>
                  <a:schemeClr val="tx1"/>
                </a:solidFill>
              </a:rPr>
              <a:t>Groundwater Protection District Infiltration Policy available at </a:t>
            </a:r>
            <a:r>
              <a:rPr lang="en-US" b="1" dirty="0">
                <a:solidFill>
                  <a:schemeClr val="tx1"/>
                </a:solidFill>
                <a:hlinkClick r:id="rId3"/>
              </a:rPr>
              <a:t>https://</a:t>
            </a:r>
            <a:r>
              <a:rPr lang="en-US" b="1" dirty="0" smtClean="0">
                <a:solidFill>
                  <a:schemeClr val="tx1"/>
                </a:solidFill>
                <a:hlinkClick r:id="rId3"/>
              </a:rPr>
              <a:t>www.tpchd.org/healthy-places/waste-management/business-pollution-prevention/south-tacoma-groundwater-protection-district</a:t>
            </a:r>
            <a:r>
              <a:rPr lang="en-US" b="1" dirty="0" smtClean="0">
                <a:solidFill>
                  <a:schemeClr val="tx1"/>
                </a:solidFill>
              </a:rPr>
              <a:t> for </a:t>
            </a:r>
            <a:r>
              <a:rPr lang="en-US" b="1" dirty="0">
                <a:solidFill>
                  <a:schemeClr val="tx1"/>
                </a:solidFill>
              </a:rPr>
              <a:t>additional information.</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1341489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030"/>
            <a:ext cx="8229600" cy="762000"/>
          </a:xfrm>
        </p:spPr>
        <p:txBody>
          <a:bodyPr/>
          <a:lstStyle/>
          <a:p>
            <a:r>
              <a:rPr lang="en-US" sz="3600" dirty="0" smtClean="0"/>
              <a:t>Survey #7 – Is Treatment Required?</a:t>
            </a:r>
            <a:endParaRPr lang="en-US" sz="3600" dirty="0"/>
          </a:p>
        </p:txBody>
      </p:sp>
      <p:sp>
        <p:nvSpPr>
          <p:cNvPr id="3" name="Content Placeholder 2"/>
          <p:cNvSpPr>
            <a:spLocks noGrp="1"/>
          </p:cNvSpPr>
          <p:nvPr>
            <p:ph idx="1"/>
          </p:nvPr>
        </p:nvSpPr>
        <p:spPr>
          <a:xfrm>
            <a:off x="457200" y="990600"/>
            <a:ext cx="8229600" cy="5257800"/>
          </a:xfrm>
        </p:spPr>
        <p:txBody>
          <a:bodyPr>
            <a:normAutofit fontScale="62500" lnSpcReduction="20000"/>
          </a:bodyPr>
          <a:lstStyle/>
          <a:p>
            <a:pPr marL="0" indent="0">
              <a:buNone/>
            </a:pPr>
            <a:r>
              <a:rPr lang="en-US" sz="2000" b="1" u="sng" dirty="0">
                <a:solidFill>
                  <a:schemeClr val="tx1"/>
                </a:solidFill>
              </a:rPr>
              <a:t>Coldest </a:t>
            </a:r>
            <a:r>
              <a:rPr lang="en-US" sz="2000" b="1" u="sng" dirty="0" smtClean="0">
                <a:solidFill>
                  <a:schemeClr val="tx1"/>
                </a:solidFill>
              </a:rPr>
              <a:t>Ice </a:t>
            </a:r>
            <a:r>
              <a:rPr lang="en-US" sz="2000" b="1" u="sng" dirty="0">
                <a:solidFill>
                  <a:schemeClr val="tx1"/>
                </a:solidFill>
              </a:rPr>
              <a:t>Convenience Store – Project </a:t>
            </a:r>
            <a:r>
              <a:rPr lang="en-US" sz="2000" b="1" u="sng" dirty="0" smtClean="0">
                <a:solidFill>
                  <a:schemeClr val="tx1"/>
                </a:solidFill>
              </a:rPr>
              <a:t>Reminder</a:t>
            </a:r>
          </a:p>
          <a:p>
            <a:pPr marL="0" indent="0">
              <a:buNone/>
            </a:pPr>
            <a:endParaRPr lang="en-US" sz="2000" b="1" u="sng" dirty="0">
              <a:solidFill>
                <a:schemeClr val="tx1"/>
              </a:solidFill>
            </a:endParaRPr>
          </a:p>
          <a:p>
            <a:pPr marL="0" indent="0">
              <a:buNone/>
            </a:pPr>
            <a:r>
              <a:rPr lang="en-US" sz="2000" b="1" u="sng" dirty="0" smtClean="0">
                <a:solidFill>
                  <a:schemeClr val="tx1"/>
                </a:solidFill>
              </a:rPr>
              <a:t>Assume One Threshold Discharge Area</a:t>
            </a:r>
            <a:endParaRPr lang="en-US" sz="2000" b="1" u="sng" dirty="0">
              <a:solidFill>
                <a:schemeClr val="tx1"/>
              </a:solidFill>
            </a:endParaRPr>
          </a:p>
          <a:p>
            <a:pPr marL="0" indent="0">
              <a:buNone/>
            </a:pPr>
            <a:endParaRPr lang="en-US" sz="2000" b="1" u="sng" dirty="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2953315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2800" dirty="0" smtClean="0"/>
              <a:t>Why is Stormwater Treatment Required?</a:t>
            </a:r>
            <a:endParaRPr lang="en-US" sz="2800"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r>
              <a:rPr lang="en-US" b="1" dirty="0" smtClean="0">
                <a:solidFill>
                  <a:schemeClr val="tx1"/>
                </a:solidFill>
              </a:rPr>
              <a:t>Project is required to review MR#6 for the new and replaced hard surfaces and converted vegetation areas </a:t>
            </a:r>
            <a:r>
              <a:rPr lang="en-US" b="1" u="sng" dirty="0" smtClean="0">
                <a:solidFill>
                  <a:schemeClr val="tx1"/>
                </a:solidFill>
              </a:rPr>
              <a:t>and</a:t>
            </a:r>
            <a:r>
              <a:rPr lang="en-US" b="1" dirty="0" smtClean="0">
                <a:solidFill>
                  <a:schemeClr val="tx1"/>
                </a:solidFill>
              </a:rPr>
              <a:t> there is greater than 5,000 square feet and new and replaced pollution generating hard surface area.</a:t>
            </a:r>
          </a:p>
          <a:p>
            <a:pPr marL="0" indent="0">
              <a:buNone/>
            </a:pPr>
            <a:endParaRPr lang="en-US" b="1" u="sng" dirty="0" smtClean="0">
              <a:solidFill>
                <a:schemeClr val="tx1"/>
              </a:solidFill>
            </a:endParaRPr>
          </a:p>
          <a:p>
            <a:pPr marL="0" indent="0">
              <a:buNone/>
            </a:pPr>
            <a:r>
              <a:rPr lang="en-US" b="1" u="sng" dirty="0" smtClean="0">
                <a:solidFill>
                  <a:schemeClr val="tx1"/>
                </a:solidFill>
              </a:rPr>
              <a:t>Proposed </a:t>
            </a:r>
            <a:r>
              <a:rPr lang="en-US" b="1" u="sng" dirty="0">
                <a:solidFill>
                  <a:schemeClr val="tx1"/>
                </a:solidFill>
              </a:rPr>
              <a:t>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pollution generating hard surface.</a:t>
            </a:r>
            <a:endParaRPr lang="en-US" sz="900" b="1" dirty="0">
              <a:solidFill>
                <a:srgbClr val="FF0000"/>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pollution generating hard surface.</a:t>
            </a:r>
            <a:endParaRPr lang="en-US" sz="900" b="1" dirty="0">
              <a:solidFill>
                <a:srgbClr val="FF0000"/>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8518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5198561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#7 – Flow Control</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buNone/>
            </a:pPr>
            <a:r>
              <a:rPr lang="en-US" b="1" dirty="0">
                <a:solidFill>
                  <a:schemeClr val="tx1"/>
                </a:solidFill>
              </a:rPr>
              <a:t>Threshold Discharge Areas (TDAs) that are not Flow Control Exempt TDAs within a project that </a:t>
            </a:r>
            <a:r>
              <a:rPr lang="en-US" b="1" dirty="0" smtClean="0">
                <a:solidFill>
                  <a:schemeClr val="tx1"/>
                </a:solidFill>
              </a:rPr>
              <a:t>meet </a:t>
            </a:r>
            <a:r>
              <a:rPr lang="en-US" b="1" dirty="0">
                <a:solidFill>
                  <a:schemeClr val="tx1"/>
                </a:solidFill>
              </a:rPr>
              <a:t>or exceed any of the following thresholds shall provide Flow Control Mitigation</a:t>
            </a:r>
            <a:r>
              <a:rPr lang="en-US" b="1" dirty="0" smtClean="0">
                <a:solidFill>
                  <a:schemeClr val="tx1"/>
                </a:solidFill>
              </a:rPr>
              <a:t>.</a:t>
            </a:r>
          </a:p>
          <a:p>
            <a:pPr marL="0" indent="0">
              <a:buNone/>
            </a:pPr>
            <a:endParaRPr lang="en-US" b="1" dirty="0">
              <a:solidFill>
                <a:schemeClr val="tx1"/>
              </a:solidFill>
            </a:endParaRPr>
          </a:p>
          <a:p>
            <a:r>
              <a:rPr lang="en-US" b="1" dirty="0" smtClean="0">
                <a:solidFill>
                  <a:schemeClr val="tx1"/>
                </a:solidFill>
              </a:rPr>
              <a:t>Threshold </a:t>
            </a:r>
            <a:r>
              <a:rPr lang="en-US" b="1" dirty="0">
                <a:solidFill>
                  <a:schemeClr val="tx1"/>
                </a:solidFill>
              </a:rPr>
              <a:t>Discharge Areas (TDAs) that have a total of 10,000 square feet or more of </a:t>
            </a:r>
            <a:r>
              <a:rPr lang="en-US" b="1" dirty="0" smtClean="0">
                <a:solidFill>
                  <a:schemeClr val="tx1"/>
                </a:solidFill>
              </a:rPr>
              <a:t>effective </a:t>
            </a:r>
            <a:r>
              <a:rPr lang="en-US" b="1" dirty="0">
                <a:solidFill>
                  <a:schemeClr val="tx1"/>
                </a:solidFill>
              </a:rPr>
              <a:t>impervious surface, </a:t>
            </a:r>
            <a:r>
              <a:rPr lang="en-US" b="1" dirty="0" smtClean="0">
                <a:solidFill>
                  <a:schemeClr val="tx1"/>
                </a:solidFill>
              </a:rPr>
              <a:t>or</a:t>
            </a:r>
          </a:p>
          <a:p>
            <a:r>
              <a:rPr lang="en-US" b="1" dirty="0" smtClean="0">
                <a:solidFill>
                  <a:schemeClr val="tx1"/>
                </a:solidFill>
              </a:rPr>
              <a:t>TDAs </a:t>
            </a:r>
            <a:r>
              <a:rPr lang="en-US" b="1" dirty="0">
                <a:solidFill>
                  <a:schemeClr val="tx1"/>
                </a:solidFill>
              </a:rPr>
              <a:t>that convert ¾ acres or more of vegetation to lawn or landscaped area and from </a:t>
            </a:r>
            <a:r>
              <a:rPr lang="en-US" b="1" dirty="0" smtClean="0">
                <a:solidFill>
                  <a:schemeClr val="tx1"/>
                </a:solidFill>
              </a:rPr>
              <a:t>which </a:t>
            </a:r>
            <a:r>
              <a:rPr lang="en-US" b="1" dirty="0">
                <a:solidFill>
                  <a:schemeClr val="tx1"/>
                </a:solidFill>
              </a:rPr>
              <a:t>there is a surface discharge in natural or artificial conveyance systems from the </a:t>
            </a:r>
            <a:r>
              <a:rPr lang="en-US" b="1" dirty="0" smtClean="0">
                <a:solidFill>
                  <a:schemeClr val="tx1"/>
                </a:solidFill>
              </a:rPr>
              <a:t>TDA</a:t>
            </a:r>
            <a:r>
              <a:rPr lang="en-US" b="1" dirty="0">
                <a:solidFill>
                  <a:schemeClr val="tx1"/>
                </a:solidFill>
              </a:rPr>
              <a:t>, </a:t>
            </a:r>
            <a:r>
              <a:rPr lang="en-US" b="1" dirty="0" smtClean="0">
                <a:solidFill>
                  <a:schemeClr val="tx1"/>
                </a:solidFill>
              </a:rPr>
              <a:t>or</a:t>
            </a:r>
          </a:p>
          <a:p>
            <a:r>
              <a:rPr lang="en-US" b="1" dirty="0" smtClean="0">
                <a:solidFill>
                  <a:schemeClr val="tx1"/>
                </a:solidFill>
              </a:rPr>
              <a:t>TDAs </a:t>
            </a:r>
            <a:r>
              <a:rPr lang="en-US" b="1" dirty="0">
                <a:solidFill>
                  <a:schemeClr val="tx1"/>
                </a:solidFill>
              </a:rPr>
              <a:t>that convert 2.5 acres or more of native vegetation to pasture and from which there </a:t>
            </a:r>
            <a:r>
              <a:rPr lang="en-US" b="1" dirty="0" smtClean="0">
                <a:solidFill>
                  <a:schemeClr val="tx1"/>
                </a:solidFill>
              </a:rPr>
              <a:t>is </a:t>
            </a:r>
            <a:r>
              <a:rPr lang="en-US" b="1" dirty="0">
                <a:solidFill>
                  <a:schemeClr val="tx1"/>
                </a:solidFill>
              </a:rPr>
              <a:t>a surface discharge in natural or artificial conveyance systems from the TDA, or</a:t>
            </a:r>
          </a:p>
          <a:p>
            <a:pPr>
              <a:spcAft>
                <a:spcPts val="600"/>
              </a:spcAft>
            </a:pPr>
            <a:r>
              <a:rPr lang="en-US" b="1" dirty="0" smtClean="0">
                <a:solidFill>
                  <a:schemeClr val="tx1"/>
                </a:solidFill>
              </a:rPr>
              <a:t>TDAs </a:t>
            </a:r>
            <a:r>
              <a:rPr lang="en-US" b="1" dirty="0">
                <a:solidFill>
                  <a:schemeClr val="tx1"/>
                </a:solidFill>
              </a:rPr>
              <a:t>that, through a combination of effective hard surfaces and converted vegetation </a:t>
            </a:r>
            <a:r>
              <a:rPr lang="en-US" b="1" dirty="0" smtClean="0">
                <a:solidFill>
                  <a:schemeClr val="tx1"/>
                </a:solidFill>
              </a:rPr>
              <a:t>areas</a:t>
            </a:r>
            <a:r>
              <a:rPr lang="en-US" b="1" dirty="0">
                <a:solidFill>
                  <a:schemeClr val="tx1"/>
                </a:solidFill>
              </a:rPr>
              <a:t>, cause a 0.15 cfs or greater increase in the 100-year return period flowrate </a:t>
            </a:r>
            <a:r>
              <a:rPr lang="en-US" b="1" dirty="0" smtClean="0">
                <a:solidFill>
                  <a:schemeClr val="tx1"/>
                </a:solidFill>
              </a:rPr>
              <a:t>as estimated </a:t>
            </a:r>
            <a:r>
              <a:rPr lang="en-US" b="1" dirty="0">
                <a:solidFill>
                  <a:schemeClr val="tx1"/>
                </a:solidFill>
              </a:rPr>
              <a:t>using an approved continuous simulation model with 15 minute </a:t>
            </a:r>
            <a:r>
              <a:rPr lang="en-US" b="1" dirty="0" err="1" smtClean="0">
                <a:solidFill>
                  <a:schemeClr val="tx1"/>
                </a:solidFill>
              </a:rPr>
              <a:t>timesteps</a:t>
            </a:r>
            <a:r>
              <a:rPr lang="en-US" b="1" dirty="0" smtClean="0">
                <a:solidFill>
                  <a:schemeClr val="tx1"/>
                </a:solidFill>
              </a:rPr>
              <a:t>.  </a:t>
            </a:r>
            <a:r>
              <a:rPr lang="en-US" sz="2400" b="1" dirty="0" smtClean="0">
                <a:solidFill>
                  <a:schemeClr val="tx1"/>
                </a:solidFill>
              </a:rPr>
              <a:t>Comparison of flowrates shall </a:t>
            </a:r>
            <a:r>
              <a:rPr lang="en-US" sz="2400" b="1" dirty="0">
                <a:solidFill>
                  <a:schemeClr val="tx1"/>
                </a:solidFill>
              </a:rPr>
              <a:t>be between existing and proposed project site land cover conditions.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6297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Why? Federal/State Regulations!</a:t>
            </a:r>
            <a:endParaRPr lang="en-US" sz="4000" dirty="0"/>
          </a:p>
        </p:txBody>
      </p:sp>
      <p:sp>
        <p:nvSpPr>
          <p:cNvPr id="3" name="Content Placeholder 2"/>
          <p:cNvSpPr>
            <a:spLocks noGrp="1"/>
          </p:cNvSpPr>
          <p:nvPr>
            <p:ph idx="1"/>
          </p:nvPr>
        </p:nvSpPr>
        <p:spPr>
          <a:xfrm>
            <a:off x="457200" y="1143000"/>
            <a:ext cx="8229600" cy="5257800"/>
          </a:xfrm>
        </p:spPr>
        <p:txBody>
          <a:bodyPr>
            <a:normAutofit fontScale="92500"/>
          </a:bodyPr>
          <a:lstStyle/>
          <a:p>
            <a:r>
              <a:rPr lang="en-US" b="1" dirty="0" smtClean="0">
                <a:solidFill>
                  <a:schemeClr val="tx1"/>
                </a:solidFill>
              </a:rPr>
              <a:t>The Clean Water Act (1972) created the NPDES (National Pollutant Discharge Elimination System) Permit Program which required regulating point discharges.  </a:t>
            </a:r>
          </a:p>
          <a:p>
            <a:r>
              <a:rPr lang="en-US" b="1" dirty="0" smtClean="0">
                <a:solidFill>
                  <a:schemeClr val="tx1"/>
                </a:solidFill>
              </a:rPr>
              <a:t>1987 the Clean Water Act was amended to include stormwater discharges from Municipal Separate Stormwater Systems (MS4s).  </a:t>
            </a:r>
          </a:p>
          <a:p>
            <a:r>
              <a:rPr lang="en-US" b="1" dirty="0" smtClean="0">
                <a:solidFill>
                  <a:schemeClr val="tx1"/>
                </a:solidFill>
              </a:rPr>
              <a:t>1990 – Phase I regulations went into effect to allow discharges from MS4s.  </a:t>
            </a:r>
          </a:p>
          <a:p>
            <a:pPr lvl="1"/>
            <a:r>
              <a:rPr lang="en-US" b="1" dirty="0" smtClean="0">
                <a:solidFill>
                  <a:schemeClr val="tx1"/>
                </a:solidFill>
              </a:rPr>
              <a:t>Jurisdictions serving more than 100,000 people.</a:t>
            </a:r>
          </a:p>
          <a:p>
            <a:r>
              <a:rPr lang="en-US" b="1" dirty="0" smtClean="0">
                <a:solidFill>
                  <a:schemeClr val="tx1"/>
                </a:solidFill>
              </a:rPr>
              <a:t>1995 – Ecology issued first Phase I Municipal Stormwater Permit.</a:t>
            </a:r>
          </a:p>
          <a:p>
            <a:r>
              <a:rPr lang="en-US" b="1" dirty="0" smtClean="0">
                <a:solidFill>
                  <a:schemeClr val="tx1"/>
                </a:solidFill>
              </a:rPr>
              <a:t>1999 – Phase II regulations went into effect.</a:t>
            </a:r>
          </a:p>
          <a:p>
            <a:pPr lvl="1"/>
            <a:r>
              <a:rPr lang="en-US" b="1" dirty="0" smtClean="0">
                <a:solidFill>
                  <a:schemeClr val="tx1"/>
                </a:solidFill>
              </a:rPr>
              <a:t>Smaller MS4s</a:t>
            </a:r>
          </a:p>
          <a:p>
            <a:r>
              <a:rPr lang="en-US" b="1" dirty="0" smtClean="0">
                <a:solidFill>
                  <a:schemeClr val="tx1"/>
                </a:solidFill>
              </a:rPr>
              <a:t>2007 – Ecology issued first Phase II Permit</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6110661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9800" y="-39310"/>
            <a:ext cx="4648200" cy="6516310"/>
          </a:xfrm>
          <a:prstGeom prst="rect">
            <a:avLst/>
          </a:prstGeom>
        </p:spPr>
      </p:pic>
      <p:cxnSp>
        <p:nvCxnSpPr>
          <p:cNvPr id="3" name="Straight Connector 2"/>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0493095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3" y="32441"/>
            <a:ext cx="8229600" cy="762000"/>
          </a:xfrm>
        </p:spPr>
        <p:txBody>
          <a:bodyPr/>
          <a:lstStyle/>
          <a:p>
            <a:pPr algn="l"/>
            <a:r>
              <a:rPr lang="en-US" sz="3400" dirty="0" smtClean="0"/>
              <a:t>Survey #8 – Is Flow Control Required?</a:t>
            </a:r>
            <a:endParaRPr lang="en-US" sz="3400" dirty="0"/>
          </a:p>
        </p:txBody>
      </p:sp>
      <p:sp>
        <p:nvSpPr>
          <p:cNvPr id="3" name="Content Placeholder 2"/>
          <p:cNvSpPr>
            <a:spLocks noGrp="1"/>
          </p:cNvSpPr>
          <p:nvPr>
            <p:ph idx="1"/>
          </p:nvPr>
        </p:nvSpPr>
        <p:spPr>
          <a:xfrm>
            <a:off x="457200" y="990600"/>
            <a:ext cx="8229600" cy="5257800"/>
          </a:xfrm>
        </p:spPr>
        <p:txBody>
          <a:bodyPr>
            <a:normAutofit fontScale="62500" lnSpcReduction="20000"/>
          </a:bodyPr>
          <a:lstStyle/>
          <a:p>
            <a:pPr marL="0" indent="0">
              <a:buNone/>
            </a:pPr>
            <a:r>
              <a:rPr lang="en-US" sz="2000" b="1" u="sng" dirty="0">
                <a:solidFill>
                  <a:schemeClr val="tx1"/>
                </a:solidFill>
              </a:rPr>
              <a:t>Coldest </a:t>
            </a:r>
            <a:r>
              <a:rPr lang="en-US" sz="2000" b="1" u="sng" dirty="0" smtClean="0">
                <a:solidFill>
                  <a:schemeClr val="tx1"/>
                </a:solidFill>
              </a:rPr>
              <a:t>Ice </a:t>
            </a:r>
            <a:r>
              <a:rPr lang="en-US" sz="2000" b="1" u="sng" dirty="0">
                <a:solidFill>
                  <a:schemeClr val="tx1"/>
                </a:solidFill>
              </a:rPr>
              <a:t>Convenience Store – Project </a:t>
            </a:r>
            <a:r>
              <a:rPr lang="en-US" sz="2000" b="1" u="sng" dirty="0" smtClean="0">
                <a:solidFill>
                  <a:schemeClr val="tx1"/>
                </a:solidFill>
              </a:rPr>
              <a:t>Reminder</a:t>
            </a:r>
          </a:p>
          <a:p>
            <a:pPr marL="0" indent="0">
              <a:buNone/>
            </a:pPr>
            <a:endParaRPr lang="en-US" sz="2000" b="1" u="sng" dirty="0">
              <a:solidFill>
                <a:schemeClr val="tx1"/>
              </a:solidFill>
            </a:endParaRPr>
          </a:p>
          <a:p>
            <a:pPr marL="0" indent="0">
              <a:buNone/>
            </a:pPr>
            <a:r>
              <a:rPr lang="en-US" sz="2000" b="1" u="sng" dirty="0" smtClean="0">
                <a:solidFill>
                  <a:schemeClr val="tx1"/>
                </a:solidFill>
              </a:rPr>
              <a:t>Assume One Threshold Discharge Area</a:t>
            </a:r>
            <a:endParaRPr lang="en-US" sz="2000" b="1" u="sng" dirty="0">
              <a:solidFill>
                <a:schemeClr val="tx1"/>
              </a:solidFill>
            </a:endParaRPr>
          </a:p>
          <a:p>
            <a:pPr marL="0" indent="0">
              <a:buNone/>
            </a:pPr>
            <a:endParaRPr lang="en-US" sz="2000" b="1" u="sng" dirty="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6289504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800" dirty="0" smtClean="0"/>
              <a:t>Why is Flow Control Required?</a:t>
            </a:r>
            <a:endParaRPr lang="en-US" sz="28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b="1" dirty="0" smtClean="0">
                <a:solidFill>
                  <a:schemeClr val="tx1"/>
                </a:solidFill>
              </a:rPr>
              <a:t>Project is required to review MR#6 for the new and replaced hard surfaces and converted vegetation areas </a:t>
            </a:r>
            <a:r>
              <a:rPr lang="en-US" b="1" u="sng" dirty="0" smtClean="0">
                <a:solidFill>
                  <a:schemeClr val="tx1"/>
                </a:solidFill>
              </a:rPr>
              <a:t>and</a:t>
            </a:r>
            <a:r>
              <a:rPr lang="en-US" b="1" dirty="0" smtClean="0">
                <a:solidFill>
                  <a:schemeClr val="tx1"/>
                </a:solidFill>
              </a:rPr>
              <a:t> there is greater than 10,000 square feet of effective impervious surface.</a:t>
            </a:r>
          </a:p>
          <a:p>
            <a:pPr marL="0" indent="0">
              <a:buNone/>
            </a:pPr>
            <a:endParaRPr lang="en-US" b="1" u="sng" dirty="0" smtClean="0">
              <a:solidFill>
                <a:schemeClr val="tx1"/>
              </a:solidFill>
            </a:endParaRPr>
          </a:p>
          <a:p>
            <a:pPr marL="0" indent="0">
              <a:buNone/>
            </a:pPr>
            <a:r>
              <a:rPr lang="en-US" b="1" u="sng" dirty="0" smtClean="0">
                <a:solidFill>
                  <a:schemeClr val="tx1"/>
                </a:solidFill>
              </a:rPr>
              <a:t>Proposed </a:t>
            </a:r>
            <a:r>
              <a:rPr lang="en-US" b="1" u="sng" dirty="0">
                <a:solidFill>
                  <a:schemeClr val="tx1"/>
                </a:solidFill>
              </a:rPr>
              <a:t>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effective impervious.</a:t>
            </a:r>
            <a:endParaRPr lang="en-US" sz="900" b="1" dirty="0">
              <a:solidFill>
                <a:srgbClr val="FF0000"/>
              </a:solidFill>
            </a:endParaRPr>
          </a:p>
          <a:p>
            <a:pPr lvl="1"/>
            <a:r>
              <a:rPr lang="en-US" b="1" dirty="0">
                <a:solidFill>
                  <a:schemeClr val="tx1"/>
                </a:solidFill>
              </a:rPr>
              <a:t>New Building (Roof Area): 8,893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effective impervious.</a:t>
            </a:r>
            <a:endParaRPr lang="en-US" sz="900" b="1" dirty="0">
              <a:solidFill>
                <a:srgbClr val="FF0000"/>
              </a:solidFill>
            </a:endParaRPr>
          </a:p>
          <a:p>
            <a:pPr lvl="1"/>
            <a:r>
              <a:rPr lang="en-US" b="1" dirty="0">
                <a:solidFill>
                  <a:schemeClr val="tx1"/>
                </a:solidFill>
              </a:rPr>
              <a:t>Walkways: 1,123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effective impervious.</a:t>
            </a:r>
            <a:endParaRPr lang="en-US" sz="900" b="1" dirty="0">
              <a:solidFill>
                <a:srgbClr val="FF0000"/>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effective impervious.</a:t>
            </a:r>
            <a:endParaRPr lang="en-US" sz="900" b="1" dirty="0">
              <a:solidFill>
                <a:srgbClr val="FF0000"/>
              </a:solidFill>
            </a:endParaRPr>
          </a:p>
          <a:p>
            <a:pPr lvl="1"/>
            <a:r>
              <a:rPr lang="en-US" b="1" dirty="0">
                <a:solidFill>
                  <a:schemeClr val="tx1"/>
                </a:solidFill>
              </a:rPr>
              <a:t>Half Street Improvements: 2080 </a:t>
            </a:r>
            <a:r>
              <a:rPr lang="en-US" b="1" dirty="0" smtClean="0">
                <a:solidFill>
                  <a:schemeClr val="tx1"/>
                </a:solidFill>
              </a:rPr>
              <a:t>ft</a:t>
            </a:r>
            <a:r>
              <a:rPr lang="en-US" b="1" baseline="30000" dirty="0" smtClean="0">
                <a:solidFill>
                  <a:schemeClr val="tx1"/>
                </a:solidFill>
              </a:rPr>
              <a:t>2</a:t>
            </a:r>
            <a:r>
              <a:rPr lang="en-US" b="1" dirty="0" smtClean="0">
                <a:solidFill>
                  <a:schemeClr val="tx1"/>
                </a:solidFill>
              </a:rPr>
              <a:t> - </a:t>
            </a:r>
            <a:r>
              <a:rPr lang="en-US" b="1" dirty="0" smtClean="0">
                <a:solidFill>
                  <a:srgbClr val="FF0000"/>
                </a:solidFill>
              </a:rPr>
              <a:t>This is effective impervious.</a:t>
            </a:r>
            <a:endParaRPr lang="en-US" sz="900" b="1" dirty="0">
              <a:solidFill>
                <a:srgbClr val="FF0000"/>
              </a:solidFill>
            </a:endParaRPr>
          </a:p>
          <a:p>
            <a:pPr lvl="1"/>
            <a:r>
              <a:rPr lang="en-US" b="1" dirty="0">
                <a:solidFill>
                  <a:schemeClr val="tx1"/>
                </a:solidFill>
              </a:rPr>
              <a:t>Planter Strip and Back of Walk: 1170 </a:t>
            </a:r>
            <a:r>
              <a:rPr lang="en-US" b="1" dirty="0" smtClean="0">
                <a:solidFill>
                  <a:schemeClr val="tx1"/>
                </a:solidFill>
              </a:rPr>
              <a:t>ft</a:t>
            </a:r>
            <a:r>
              <a:rPr lang="en-US" b="1" baseline="30000" dirty="0" smtClean="0">
                <a:solidFill>
                  <a:schemeClr val="tx1"/>
                </a:solidFill>
              </a:rPr>
              <a:t>2 </a:t>
            </a:r>
            <a:r>
              <a:rPr lang="en-US" b="1" dirty="0">
                <a:solidFill>
                  <a:schemeClr val="tx1"/>
                </a:solidFill>
              </a:rPr>
              <a:t>- </a:t>
            </a:r>
            <a:r>
              <a:rPr lang="en-US" b="1" dirty="0">
                <a:solidFill>
                  <a:srgbClr val="FF0000"/>
                </a:solidFill>
              </a:rPr>
              <a:t>This is effective impervious.</a:t>
            </a:r>
          </a:p>
          <a:p>
            <a:pPr lvl="1"/>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26649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6288880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#8 – Wetlands Protection</a:t>
            </a:r>
            <a:endParaRPr lang="en-US" dirty="0"/>
          </a:p>
        </p:txBody>
      </p:sp>
      <p:sp>
        <p:nvSpPr>
          <p:cNvPr id="3" name="Content Placeholder 2"/>
          <p:cNvSpPr>
            <a:spLocks noGrp="1"/>
          </p:cNvSpPr>
          <p:nvPr>
            <p:ph idx="1"/>
          </p:nvPr>
        </p:nvSpPr>
        <p:spPr/>
        <p:txBody>
          <a:bodyPr/>
          <a:lstStyle/>
          <a:p>
            <a:r>
              <a:rPr lang="en-US" b="1" dirty="0">
                <a:solidFill>
                  <a:schemeClr val="tx1"/>
                </a:solidFill>
              </a:rPr>
              <a:t>TDAs within projects that meet the thresholds for Minimum Requirement #8 and discharge </a:t>
            </a:r>
            <a:r>
              <a:rPr lang="en-US" b="1" dirty="0" smtClean="0">
                <a:solidFill>
                  <a:schemeClr val="tx1"/>
                </a:solidFill>
              </a:rPr>
              <a:t>stormwater </a:t>
            </a:r>
            <a:r>
              <a:rPr lang="en-US" b="1" dirty="0">
                <a:solidFill>
                  <a:schemeClr val="tx1"/>
                </a:solidFill>
              </a:rPr>
              <a:t>directly or indirectly to a wetland must provide Wetlands Protection.  See Figure 1 - 7: </a:t>
            </a:r>
            <a:r>
              <a:rPr lang="en-US" b="1" dirty="0" smtClean="0">
                <a:solidFill>
                  <a:schemeClr val="tx1"/>
                </a:solidFill>
              </a:rPr>
              <a:t>Determining </a:t>
            </a:r>
            <a:r>
              <a:rPr lang="en-US" b="1" dirty="0">
                <a:solidFill>
                  <a:schemeClr val="tx1"/>
                </a:solidFill>
              </a:rPr>
              <a:t>Required Wetland Protection Levels to determine which Level of Wetland Protection </a:t>
            </a:r>
            <a:r>
              <a:rPr lang="en-US" b="1" dirty="0" smtClean="0">
                <a:solidFill>
                  <a:schemeClr val="tx1"/>
                </a:solidFill>
              </a:rPr>
              <a:t>applies </a:t>
            </a:r>
            <a:r>
              <a:rPr lang="en-US" b="1" dirty="0">
                <a:solidFill>
                  <a:schemeClr val="tx1"/>
                </a:solidFill>
              </a:rPr>
              <a:t>to a project.</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0597799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7998" y="30885"/>
            <a:ext cx="5251803" cy="6446116"/>
          </a:xfrm>
          <a:prstGeom prst="rect">
            <a:avLst/>
          </a:prstGeom>
        </p:spPr>
      </p:pic>
      <p:cxnSp>
        <p:nvCxnSpPr>
          <p:cNvPr id="3" name="Straight Connector 2"/>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3346596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Wetland Type?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Use </a:t>
            </a:r>
            <a:r>
              <a:rPr lang="en-US" b="1" dirty="0" err="1" smtClean="0">
                <a:solidFill>
                  <a:schemeClr val="tx1"/>
                </a:solidFill>
              </a:rPr>
              <a:t>tMap</a:t>
            </a:r>
            <a:r>
              <a:rPr lang="en-US" b="1" dirty="0" smtClean="0">
                <a:solidFill>
                  <a:schemeClr val="tx1"/>
                </a:solidFill>
              </a:rPr>
              <a:t>. </a:t>
            </a:r>
            <a:r>
              <a:rPr lang="en-US" b="1" baseline="30000" dirty="0">
                <a:solidFill>
                  <a:schemeClr val="accent1"/>
                </a:solidFill>
              </a:rPr>
              <a:t>(</a:t>
            </a:r>
            <a:r>
              <a:rPr lang="en-US" b="1" i="1" baseline="30000" dirty="0">
                <a:solidFill>
                  <a:schemeClr val="accent1"/>
                </a:solidFill>
              </a:rPr>
              <a:t>map example)</a:t>
            </a:r>
            <a:endParaRPr lang="en-US" b="1" baseline="30000" dirty="0">
              <a:solidFill>
                <a:schemeClr val="accent1"/>
              </a:solidFill>
            </a:endParaRPr>
          </a:p>
          <a:p>
            <a:r>
              <a:rPr lang="en-US" b="1" dirty="0" smtClean="0">
                <a:solidFill>
                  <a:schemeClr val="tx1"/>
                </a:solidFill>
              </a:rPr>
              <a:t>Ask us.  We are working to make this information more readily available when possible.</a:t>
            </a:r>
          </a:p>
          <a:p>
            <a:r>
              <a:rPr lang="en-US" b="1" dirty="0" smtClean="0">
                <a:solidFill>
                  <a:schemeClr val="tx1"/>
                </a:solidFill>
              </a:rPr>
              <a:t>If unknown, up to applicant to determine the wetland type per “Washington State Wetland Rating System for Western Washington”.</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9698599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600200"/>
          </a:xfrm>
        </p:spPr>
        <p:txBody>
          <a:bodyPr/>
          <a:lstStyle/>
          <a:p>
            <a:pPr algn="l"/>
            <a:r>
              <a:rPr lang="en-US" sz="3800" dirty="0" smtClean="0"/>
              <a:t>Survey #9 – Is Wetlands Protection Required for the project?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344773"/>
              </p:ext>
            </p:extLst>
          </p:nvPr>
        </p:nvGraphicFramePr>
        <p:xfrm>
          <a:off x="914400" y="1905002"/>
          <a:ext cx="6629400" cy="3962401"/>
        </p:xfrm>
        <a:graphic>
          <a:graphicData uri="http://schemas.openxmlformats.org/drawingml/2006/table">
            <a:tbl>
              <a:tblPr>
                <a:tableStyleId>{5C22544A-7EE6-4342-B048-85BDC9FD1C3A}</a:tableStyleId>
              </a:tblPr>
              <a:tblGrid>
                <a:gridCol w="3387153">
                  <a:extLst>
                    <a:ext uri="{9D8B030D-6E8A-4147-A177-3AD203B41FA5}">
                      <a16:colId xmlns:a16="http://schemas.microsoft.com/office/drawing/2014/main" val="2219857841"/>
                    </a:ext>
                  </a:extLst>
                </a:gridCol>
                <a:gridCol w="3242247">
                  <a:extLst>
                    <a:ext uri="{9D8B030D-6E8A-4147-A177-3AD203B41FA5}">
                      <a16:colId xmlns:a16="http://schemas.microsoft.com/office/drawing/2014/main" val="3727067838"/>
                    </a:ext>
                  </a:extLst>
                </a:gridCol>
              </a:tblGrid>
              <a:tr h="528320">
                <a:tc>
                  <a:txBody>
                    <a:bodyPr/>
                    <a:lstStyle/>
                    <a:p>
                      <a:pPr algn="l" fontAlgn="b"/>
                      <a:r>
                        <a:rPr lang="en-US" sz="1200" u="none" strike="noStrike" dirty="0">
                          <a:effectLst/>
                        </a:rPr>
                        <a:t>Receiving Waterbody Name</a:t>
                      </a:r>
                      <a:endParaRPr lang="en-US" sz="1200" b="1" i="0" u="none" strike="noStrike" dirty="0">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Type of Receiving Waterbody</a:t>
                      </a:r>
                      <a:endParaRPr lang="en-US" sz="1200" b="1"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4174543891"/>
                  </a:ext>
                </a:extLst>
              </a:tr>
              <a:tr h="792480">
                <a:tc>
                  <a:txBody>
                    <a:bodyPr/>
                    <a:lstStyle/>
                    <a:p>
                      <a:pPr algn="l" fontAlgn="b"/>
                      <a:r>
                        <a:rPr lang="en-US" sz="1200" u="none" strike="noStrike" dirty="0">
                          <a:effectLst/>
                        </a:rPr>
                        <a:t>Hosmer Holding Basin</a:t>
                      </a:r>
                      <a:endParaRPr lang="en-US" sz="1200" b="0" i="0" u="none" strike="noStrike" dirty="0">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Stormwater Facility - Not Receiving Waterbody</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324952722"/>
                  </a:ext>
                </a:extLst>
              </a:tr>
              <a:tr h="792480">
                <a:tc>
                  <a:txBody>
                    <a:bodyPr/>
                    <a:lstStyle/>
                    <a:p>
                      <a:pPr algn="l" fontAlgn="b"/>
                      <a:r>
                        <a:rPr lang="en-US" sz="1200" u="none" strike="noStrike">
                          <a:effectLst/>
                        </a:rPr>
                        <a:t>Ward's Lake</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Lake</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825065035"/>
                  </a:ext>
                </a:extLst>
              </a:tr>
              <a:tr h="1056641">
                <a:tc>
                  <a:txBody>
                    <a:bodyPr/>
                    <a:lstStyle/>
                    <a:p>
                      <a:pPr algn="l" fontAlgn="b"/>
                      <a:r>
                        <a:rPr lang="en-US" sz="1200" u="none" strike="noStrike">
                          <a:effectLst/>
                        </a:rPr>
                        <a:t>Gravel Pit</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Stormwater Facility - Not Receiving Waterbody</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311134012"/>
                  </a:ext>
                </a:extLst>
              </a:tr>
              <a:tr h="264160">
                <a:tc>
                  <a:txBody>
                    <a:bodyPr/>
                    <a:lstStyle/>
                    <a:p>
                      <a:pPr algn="l" fontAlgn="b"/>
                      <a:r>
                        <a:rPr lang="en-US" sz="1200" u="none" strike="noStrike">
                          <a:effectLst/>
                        </a:rPr>
                        <a:t>Flett Creek</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Creek</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3629987105"/>
                  </a:ext>
                </a:extLst>
              </a:tr>
              <a:tr h="264160">
                <a:tc>
                  <a:txBody>
                    <a:bodyPr/>
                    <a:lstStyle/>
                    <a:p>
                      <a:pPr algn="l" fontAlgn="b"/>
                      <a:r>
                        <a:rPr lang="en-US" sz="1200" u="none" strike="noStrike">
                          <a:effectLst/>
                        </a:rPr>
                        <a:t>Chambers Creek</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Creek</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036287879"/>
                  </a:ext>
                </a:extLst>
              </a:tr>
              <a:tr h="264160">
                <a:tc>
                  <a:txBody>
                    <a:bodyPr/>
                    <a:lstStyle/>
                    <a:p>
                      <a:pPr algn="l" fontAlgn="b"/>
                      <a:r>
                        <a:rPr lang="en-US" sz="1200" u="none" strike="noStrike">
                          <a:effectLst/>
                        </a:rPr>
                        <a:t>Puget Sound</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dirty="0">
                          <a:effectLst/>
                        </a:rPr>
                        <a:t>Marine</a:t>
                      </a:r>
                      <a:endParaRPr lang="en-US" sz="12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740548890"/>
                  </a:ext>
                </a:extLst>
              </a:tr>
            </a:tbl>
          </a:graphicData>
        </a:graphic>
      </p:graphicFrame>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8" name="TextBox 7"/>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8972924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Why did the tomato blush?</a:t>
            </a:r>
          </a:p>
          <a:p>
            <a:pPr marL="0" indent="0">
              <a:buNone/>
            </a:pPr>
            <a:endParaRPr lang="en-US" sz="4000" b="1" dirty="0">
              <a:solidFill>
                <a:schemeClr val="tx1"/>
              </a:solidFill>
            </a:endParaRPr>
          </a:p>
          <a:p>
            <a:r>
              <a:rPr lang="en-US" sz="4000" b="1" dirty="0" smtClean="0">
                <a:solidFill>
                  <a:schemeClr val="tx1"/>
                </a:solidFill>
              </a:rPr>
              <a:t>Because it saw the salad dressing!!</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65102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Time!</a:t>
            </a:r>
            <a:endParaRPr lang="en-US" dirty="0"/>
          </a:p>
        </p:txBody>
      </p:sp>
      <p:pic>
        <p:nvPicPr>
          <p:cNvPr id="4" name="Picture 3"/>
          <p:cNvPicPr>
            <a:picLocks noChangeAspect="1"/>
          </p:cNvPicPr>
          <p:nvPr/>
        </p:nvPicPr>
        <p:blipFill>
          <a:blip r:embed="rId3"/>
          <a:stretch>
            <a:fillRect/>
          </a:stretch>
        </p:blipFill>
        <p:spPr>
          <a:xfrm>
            <a:off x="2057400" y="1905000"/>
            <a:ext cx="4857750" cy="3200400"/>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sym typeface="Wingdings" panose="05000000000000000000" pitchFamily="2" charset="2"/>
              </a:rPr>
              <a:t></a:t>
            </a:r>
            <a:r>
              <a:rPr lang="en-US" dirty="0" smtClean="0"/>
              <a:t>  </a:t>
            </a:r>
            <a:r>
              <a:rPr lang="en-US" i="1" dirty="0" smtClean="0">
                <a:effectLst>
                  <a:glow rad="228600">
                    <a:schemeClr val="accent1">
                      <a:satMod val="175000"/>
                      <a:alpha val="40000"/>
                    </a:schemeClr>
                  </a:glow>
                </a:effectLst>
              </a:rPr>
              <a:t>Lunch</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3424152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b="1" u="sng" dirty="0" smtClean="0">
                <a:solidFill>
                  <a:schemeClr val="tx1"/>
                </a:solidFill>
              </a:rPr>
              <a:t>Minimum Requirement #1 – Preparation of a Stormwater Site Plan</a:t>
            </a:r>
          </a:p>
          <a:p>
            <a:r>
              <a:rPr lang="en-US" b="1" dirty="0" smtClean="0">
                <a:solidFill>
                  <a:schemeClr val="tx1"/>
                </a:solidFill>
              </a:rPr>
              <a:t>Report and plan set that describe the existing project site conditions and present how stormwater will be managed for the proposed conditions.</a:t>
            </a:r>
          </a:p>
          <a:p>
            <a:r>
              <a:rPr lang="en-US" b="1" dirty="0" smtClean="0">
                <a:solidFill>
                  <a:schemeClr val="tx1"/>
                </a:solidFill>
              </a:rPr>
              <a:t>Long Form and Short Form Template</a:t>
            </a:r>
          </a:p>
          <a:p>
            <a:r>
              <a:rPr lang="en-US" b="1" dirty="0" smtClean="0">
                <a:solidFill>
                  <a:schemeClr val="tx1"/>
                </a:solidFill>
              </a:rPr>
              <a:t>Short Form for Projects that Trigger MR#1-5 Only.</a:t>
            </a:r>
          </a:p>
          <a:p>
            <a:r>
              <a:rPr lang="en-US" b="1" dirty="0" smtClean="0">
                <a:solidFill>
                  <a:schemeClr val="tx1"/>
                </a:solidFill>
              </a:rPr>
              <a:t>We are currently using the long form for our project!!</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15355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90600"/>
          </a:xfrm>
        </p:spPr>
        <p:txBody>
          <a:bodyPr/>
          <a:lstStyle/>
          <a:p>
            <a:pPr algn="ctr"/>
            <a:r>
              <a:rPr lang="en-US" dirty="0" smtClean="0"/>
              <a:t>Why? Regulations…</a:t>
            </a:r>
            <a:endParaRPr lang="en-US" dirty="0"/>
          </a:p>
        </p:txBody>
      </p:sp>
      <p:sp>
        <p:nvSpPr>
          <p:cNvPr id="3" name="Content Placeholder 2"/>
          <p:cNvSpPr>
            <a:spLocks noGrp="1"/>
          </p:cNvSpPr>
          <p:nvPr>
            <p:ph idx="1"/>
          </p:nvPr>
        </p:nvSpPr>
        <p:spPr>
          <a:xfrm>
            <a:off x="628650" y="1295401"/>
            <a:ext cx="7886700" cy="5029199"/>
          </a:xfrm>
        </p:spPr>
        <p:txBody>
          <a:bodyPr>
            <a:normAutofit fontScale="62500" lnSpcReduction="20000"/>
          </a:bodyPr>
          <a:lstStyle/>
          <a:p>
            <a:pPr>
              <a:lnSpc>
                <a:spcPct val="120000"/>
              </a:lnSpc>
            </a:pPr>
            <a:r>
              <a:rPr lang="en-US" sz="2900" b="1" dirty="0" smtClean="0">
                <a:solidFill>
                  <a:schemeClr val="tx1"/>
                </a:solidFill>
              </a:rPr>
              <a:t>The Clean Water Act prohibits anybody from discharging pollutants through a point source without an NPDES permit.</a:t>
            </a:r>
          </a:p>
          <a:p>
            <a:pPr>
              <a:lnSpc>
                <a:spcPct val="120000"/>
              </a:lnSpc>
            </a:pPr>
            <a:r>
              <a:rPr lang="en-US" sz="2900" b="1" dirty="0" smtClean="0">
                <a:solidFill>
                  <a:schemeClr val="tx1"/>
                </a:solidFill>
              </a:rPr>
              <a:t>The City of Tacoma has a Phase I Municipal Stormwater Permit that allows the City to discharge stormwater to receiving waterbodies.</a:t>
            </a:r>
          </a:p>
          <a:p>
            <a:pPr>
              <a:lnSpc>
                <a:spcPct val="120000"/>
              </a:lnSpc>
            </a:pPr>
            <a:r>
              <a:rPr lang="en-US" sz="2900" b="1" dirty="0" smtClean="0">
                <a:solidFill>
                  <a:schemeClr val="tx1"/>
                </a:solidFill>
              </a:rPr>
              <a:t>The Permit is issued by </a:t>
            </a:r>
            <a:r>
              <a:rPr lang="en-US" sz="2900" b="1" dirty="0">
                <a:solidFill>
                  <a:schemeClr val="tx1"/>
                </a:solidFill>
              </a:rPr>
              <a:t>the Washington State Department of Ecology</a:t>
            </a:r>
            <a:endParaRPr lang="en-US" sz="2900" b="1" dirty="0" smtClean="0">
              <a:solidFill>
                <a:schemeClr val="tx1"/>
              </a:solidFill>
            </a:endParaRPr>
          </a:p>
          <a:p>
            <a:pPr>
              <a:lnSpc>
                <a:spcPct val="120000"/>
              </a:lnSpc>
            </a:pPr>
            <a:r>
              <a:rPr lang="en-US" sz="2900" b="1" dirty="0" smtClean="0">
                <a:solidFill>
                  <a:schemeClr val="tx1"/>
                </a:solidFill>
              </a:rPr>
              <a:t>The Permit requires a “program to prevent and control the impacts of runoff from new development, redevelopment, and construction activities.  </a:t>
            </a:r>
          </a:p>
          <a:p>
            <a:pPr>
              <a:lnSpc>
                <a:spcPct val="120000"/>
              </a:lnSpc>
            </a:pPr>
            <a:r>
              <a:rPr lang="en-US" sz="2900" b="1" dirty="0" smtClean="0">
                <a:solidFill>
                  <a:schemeClr val="tx1"/>
                </a:solidFill>
              </a:rPr>
              <a:t>The City has elected to provide a Stormwater Management Manual equivalent to the Washington State Department of Ecology’s July 2019 Stormwater Management Manual for Western Washington.</a:t>
            </a:r>
          </a:p>
          <a:p>
            <a:pPr>
              <a:lnSpc>
                <a:spcPct val="120000"/>
              </a:lnSpc>
            </a:pPr>
            <a:r>
              <a:rPr lang="en-US" sz="2900" b="1" dirty="0" smtClean="0">
                <a:solidFill>
                  <a:schemeClr val="tx1"/>
                </a:solidFill>
              </a:rPr>
              <a:t>The SWMM helps ensure infrastructure that is safe, effective, efficient, economical, and sustainable.</a:t>
            </a:r>
          </a:p>
          <a:p>
            <a:pPr>
              <a:lnSpc>
                <a:spcPct val="120000"/>
              </a:lnSpc>
            </a:pPr>
            <a:r>
              <a:rPr lang="en-US" sz="2900" b="1" dirty="0" smtClean="0">
                <a:solidFill>
                  <a:schemeClr val="tx1"/>
                </a:solidFill>
              </a:rPr>
              <a:t>The Stormwater Management Manual is codified in Tacoma Municipal Code 12.08D – Stormwater Management</a:t>
            </a:r>
          </a:p>
          <a:p>
            <a:pPr marL="0" indent="0">
              <a:buNone/>
            </a:pPr>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46683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fontScale="70000" lnSpcReduction="20000"/>
          </a:bodyPr>
          <a:lstStyle/>
          <a:p>
            <a:pPr marL="0" indent="0">
              <a:buNone/>
            </a:pPr>
            <a:r>
              <a:rPr lang="en-US" b="1" u="sng" dirty="0">
                <a:solidFill>
                  <a:schemeClr val="tx1"/>
                </a:solidFill>
              </a:rPr>
              <a:t>Minimum Requirement #2 – Construction Stormwater Pollution Prevention Plan</a:t>
            </a:r>
          </a:p>
          <a:p>
            <a:r>
              <a:rPr lang="en-US" b="1" dirty="0">
                <a:solidFill>
                  <a:schemeClr val="tx1"/>
                </a:solidFill>
              </a:rPr>
              <a:t>All projects are responsible to </a:t>
            </a:r>
            <a:r>
              <a:rPr lang="en-US" b="1" dirty="0" smtClean="0">
                <a:solidFill>
                  <a:schemeClr val="tx1"/>
                </a:solidFill>
              </a:rPr>
              <a:t>prevent </a:t>
            </a:r>
            <a:r>
              <a:rPr lang="en-US" b="1" dirty="0">
                <a:solidFill>
                  <a:schemeClr val="tx1"/>
                </a:solidFill>
              </a:rPr>
              <a:t>erosion and discharge of sediment and other pollutants into receiving waters.  </a:t>
            </a:r>
          </a:p>
          <a:p>
            <a:r>
              <a:rPr lang="en-US" b="1" dirty="0">
                <a:solidFill>
                  <a:schemeClr val="tx1"/>
                </a:solidFill>
              </a:rPr>
              <a:t>Projects that trigger MR#2 must complete a </a:t>
            </a:r>
            <a:r>
              <a:rPr lang="en-US" b="1" dirty="0" smtClean="0">
                <a:solidFill>
                  <a:schemeClr val="tx1"/>
                </a:solidFill>
              </a:rPr>
              <a:t>SWPPP Report and plan set.</a:t>
            </a:r>
            <a:endParaRPr lang="en-US" b="1" dirty="0">
              <a:solidFill>
                <a:schemeClr val="tx1"/>
              </a:solidFill>
            </a:endParaRPr>
          </a:p>
          <a:p>
            <a:r>
              <a:rPr lang="en-US" b="1" dirty="0">
                <a:solidFill>
                  <a:schemeClr val="tx1"/>
                </a:solidFill>
              </a:rPr>
              <a:t>SWPPP describes how stormwater will be managed during construction.  13 Elements that must be addressed</a:t>
            </a:r>
            <a:r>
              <a:rPr lang="en-US" b="1" dirty="0" smtClean="0">
                <a:solidFill>
                  <a:schemeClr val="tx1"/>
                </a:solidFill>
              </a:rPr>
              <a:t>.</a:t>
            </a:r>
          </a:p>
          <a:p>
            <a:pPr lvl="1"/>
            <a:r>
              <a:rPr lang="en-US" sz="2000" b="1" dirty="0">
                <a:solidFill>
                  <a:schemeClr val="tx1"/>
                </a:solidFill>
              </a:rPr>
              <a:t>Element #1: Preserve Vegetation and Mark Clearing Limits</a:t>
            </a:r>
          </a:p>
          <a:p>
            <a:pPr lvl="1"/>
            <a:r>
              <a:rPr lang="en-US" sz="2000" b="1" dirty="0" smtClean="0">
                <a:solidFill>
                  <a:schemeClr val="tx1"/>
                </a:solidFill>
              </a:rPr>
              <a:t>Element </a:t>
            </a:r>
            <a:r>
              <a:rPr lang="en-US" sz="2000" b="1" dirty="0">
                <a:solidFill>
                  <a:schemeClr val="tx1"/>
                </a:solidFill>
              </a:rPr>
              <a:t>#2: Establish Construction Access</a:t>
            </a:r>
          </a:p>
          <a:p>
            <a:pPr lvl="1"/>
            <a:r>
              <a:rPr lang="en-US" sz="2000" b="1" dirty="0" smtClean="0">
                <a:solidFill>
                  <a:schemeClr val="tx1"/>
                </a:solidFill>
              </a:rPr>
              <a:t>Element </a:t>
            </a:r>
            <a:r>
              <a:rPr lang="en-US" sz="2000" b="1" dirty="0">
                <a:solidFill>
                  <a:schemeClr val="tx1"/>
                </a:solidFill>
              </a:rPr>
              <a:t>#3: Control Flow Rates</a:t>
            </a:r>
          </a:p>
          <a:p>
            <a:pPr lvl="1"/>
            <a:r>
              <a:rPr lang="en-US" sz="2000" b="1" dirty="0" smtClean="0">
                <a:solidFill>
                  <a:schemeClr val="tx1"/>
                </a:solidFill>
              </a:rPr>
              <a:t>Element </a:t>
            </a:r>
            <a:r>
              <a:rPr lang="en-US" sz="2000" b="1" dirty="0">
                <a:solidFill>
                  <a:schemeClr val="tx1"/>
                </a:solidFill>
              </a:rPr>
              <a:t>#4: Install Sediment Controls</a:t>
            </a:r>
          </a:p>
          <a:p>
            <a:pPr lvl="1"/>
            <a:r>
              <a:rPr lang="en-US" sz="2000" b="1" dirty="0" smtClean="0">
                <a:solidFill>
                  <a:schemeClr val="tx1"/>
                </a:solidFill>
              </a:rPr>
              <a:t>Element </a:t>
            </a:r>
            <a:r>
              <a:rPr lang="en-US" sz="2000" b="1" dirty="0">
                <a:solidFill>
                  <a:schemeClr val="tx1"/>
                </a:solidFill>
              </a:rPr>
              <a:t>#5: Stabilize Soils</a:t>
            </a:r>
          </a:p>
          <a:p>
            <a:pPr lvl="1"/>
            <a:r>
              <a:rPr lang="en-US" sz="2000" b="1" dirty="0" smtClean="0">
                <a:solidFill>
                  <a:schemeClr val="tx1"/>
                </a:solidFill>
              </a:rPr>
              <a:t>Element </a:t>
            </a:r>
            <a:r>
              <a:rPr lang="en-US" sz="2000" b="1" dirty="0">
                <a:solidFill>
                  <a:schemeClr val="tx1"/>
                </a:solidFill>
              </a:rPr>
              <a:t>#6: Protect Slopes</a:t>
            </a:r>
          </a:p>
          <a:p>
            <a:pPr lvl="1"/>
            <a:r>
              <a:rPr lang="en-US" sz="2000" b="1" dirty="0" smtClean="0">
                <a:solidFill>
                  <a:schemeClr val="tx1"/>
                </a:solidFill>
              </a:rPr>
              <a:t>Element </a:t>
            </a:r>
            <a:r>
              <a:rPr lang="en-US" sz="2000" b="1" dirty="0">
                <a:solidFill>
                  <a:schemeClr val="tx1"/>
                </a:solidFill>
              </a:rPr>
              <a:t>#7: Protect Stormwater System Inlets</a:t>
            </a:r>
          </a:p>
          <a:p>
            <a:pPr lvl="1"/>
            <a:r>
              <a:rPr lang="en-US" sz="2000" b="1" dirty="0" smtClean="0">
                <a:solidFill>
                  <a:schemeClr val="tx1"/>
                </a:solidFill>
              </a:rPr>
              <a:t>Element </a:t>
            </a:r>
            <a:r>
              <a:rPr lang="en-US" sz="2000" b="1" dirty="0">
                <a:solidFill>
                  <a:schemeClr val="tx1"/>
                </a:solidFill>
              </a:rPr>
              <a:t>#8: Stabilize Channels and Outlets</a:t>
            </a:r>
          </a:p>
          <a:p>
            <a:pPr lvl="1"/>
            <a:r>
              <a:rPr lang="en-US" sz="2000" b="1" dirty="0" smtClean="0">
                <a:solidFill>
                  <a:schemeClr val="tx1"/>
                </a:solidFill>
              </a:rPr>
              <a:t>Element </a:t>
            </a:r>
            <a:r>
              <a:rPr lang="en-US" sz="2000" b="1" dirty="0">
                <a:solidFill>
                  <a:schemeClr val="tx1"/>
                </a:solidFill>
              </a:rPr>
              <a:t>#9: Control Pollutants</a:t>
            </a:r>
          </a:p>
          <a:p>
            <a:pPr lvl="1"/>
            <a:r>
              <a:rPr lang="en-US" sz="2000" b="1" dirty="0" smtClean="0">
                <a:solidFill>
                  <a:schemeClr val="tx1"/>
                </a:solidFill>
              </a:rPr>
              <a:t>Element </a:t>
            </a:r>
            <a:r>
              <a:rPr lang="en-US" sz="2000" b="1" dirty="0">
                <a:solidFill>
                  <a:schemeClr val="tx1"/>
                </a:solidFill>
              </a:rPr>
              <a:t>#10: Control Dewatering </a:t>
            </a:r>
          </a:p>
          <a:p>
            <a:pPr lvl="1"/>
            <a:r>
              <a:rPr lang="en-US" sz="2000" b="1" dirty="0" smtClean="0">
                <a:solidFill>
                  <a:schemeClr val="tx1"/>
                </a:solidFill>
              </a:rPr>
              <a:t>Element </a:t>
            </a:r>
            <a:r>
              <a:rPr lang="en-US" sz="2000" b="1" dirty="0">
                <a:solidFill>
                  <a:schemeClr val="tx1"/>
                </a:solidFill>
              </a:rPr>
              <a:t>#11: Maintain BMPs</a:t>
            </a:r>
          </a:p>
          <a:p>
            <a:pPr lvl="1"/>
            <a:r>
              <a:rPr lang="en-US" sz="2000" b="1" dirty="0" smtClean="0">
                <a:solidFill>
                  <a:schemeClr val="tx1"/>
                </a:solidFill>
              </a:rPr>
              <a:t>Element </a:t>
            </a:r>
            <a:r>
              <a:rPr lang="en-US" sz="2000" b="1" dirty="0">
                <a:solidFill>
                  <a:schemeClr val="tx1"/>
                </a:solidFill>
              </a:rPr>
              <a:t>#12: Manage the Project</a:t>
            </a:r>
          </a:p>
          <a:p>
            <a:pPr lvl="1"/>
            <a:r>
              <a:rPr lang="en-US" sz="2000" b="1" dirty="0" smtClean="0">
                <a:solidFill>
                  <a:schemeClr val="tx1"/>
                </a:solidFill>
              </a:rPr>
              <a:t>Element </a:t>
            </a:r>
            <a:r>
              <a:rPr lang="en-US" sz="2000" b="1" dirty="0">
                <a:solidFill>
                  <a:schemeClr val="tx1"/>
                </a:solidFill>
              </a:rPr>
              <a:t>#13: Protect Permanent Stormwater BMPs </a:t>
            </a:r>
          </a:p>
          <a:p>
            <a:r>
              <a:rPr lang="en-US" b="1" dirty="0" smtClean="0">
                <a:solidFill>
                  <a:schemeClr val="tx1"/>
                </a:solidFill>
              </a:rPr>
              <a:t>Long </a:t>
            </a:r>
            <a:r>
              <a:rPr lang="en-US" b="1" dirty="0">
                <a:solidFill>
                  <a:schemeClr val="tx1"/>
                </a:solidFill>
              </a:rPr>
              <a:t>Form Construction Stormwater Pollution Prevention Form Available.</a:t>
            </a:r>
          </a:p>
          <a:p>
            <a:r>
              <a:rPr lang="en-US" b="1" dirty="0">
                <a:solidFill>
                  <a:schemeClr val="tx1"/>
                </a:solidFill>
              </a:rPr>
              <a:t>Short Form Construction SWPPP is combined with Short Form SSP.</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9577931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#2 – Common Misses</a:t>
            </a:r>
            <a:endParaRPr lang="en-US" dirty="0"/>
          </a:p>
        </p:txBody>
      </p:sp>
      <p:sp>
        <p:nvSpPr>
          <p:cNvPr id="3" name="Content Placeholder 2"/>
          <p:cNvSpPr>
            <a:spLocks noGrp="1"/>
          </p:cNvSpPr>
          <p:nvPr>
            <p:ph idx="1"/>
          </p:nvPr>
        </p:nvSpPr>
        <p:spPr>
          <a:xfrm>
            <a:off x="457200" y="990600"/>
            <a:ext cx="8229600" cy="5135563"/>
          </a:xfrm>
        </p:spPr>
        <p:txBody>
          <a:bodyPr/>
          <a:lstStyle/>
          <a:p>
            <a:r>
              <a:rPr lang="en-US" b="1" dirty="0" smtClean="0">
                <a:solidFill>
                  <a:schemeClr val="tx1"/>
                </a:solidFill>
              </a:rPr>
              <a:t>Not describing why an Element is not required.</a:t>
            </a:r>
          </a:p>
          <a:p>
            <a:r>
              <a:rPr lang="en-US" b="1" dirty="0" smtClean="0">
                <a:solidFill>
                  <a:schemeClr val="tx1"/>
                </a:solidFill>
              </a:rPr>
              <a:t>Not providing BMPs that will be used to meet the element.</a:t>
            </a:r>
          </a:p>
          <a:p>
            <a:r>
              <a:rPr lang="en-US" b="1" dirty="0" smtClean="0">
                <a:solidFill>
                  <a:schemeClr val="tx1"/>
                </a:solidFill>
              </a:rPr>
              <a:t>Describing BMPs in the report but not showing them on the plan set.</a:t>
            </a:r>
          </a:p>
          <a:p>
            <a:r>
              <a:rPr lang="en-US" b="1" dirty="0" smtClean="0">
                <a:solidFill>
                  <a:schemeClr val="tx1"/>
                </a:solidFill>
              </a:rPr>
              <a:t>Use ECY template for Construction Stormwater General Permit but do not alter to remove sampling and monitoring.</a:t>
            </a:r>
          </a:p>
          <a:p>
            <a:r>
              <a:rPr lang="en-US" b="1" dirty="0" smtClean="0">
                <a:solidFill>
                  <a:schemeClr val="tx1"/>
                </a:solidFill>
              </a:rPr>
              <a:t>CESCL is required but the listed person’s CESCL certification has expired.</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830628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marL="0" indent="0">
              <a:buNone/>
            </a:pPr>
            <a:r>
              <a:rPr lang="en-US" b="1" u="sng" dirty="0">
                <a:solidFill>
                  <a:schemeClr val="tx1"/>
                </a:solidFill>
              </a:rPr>
              <a:t>Minimum Requirement </a:t>
            </a:r>
            <a:r>
              <a:rPr lang="en-US" b="1" u="sng" dirty="0" smtClean="0">
                <a:solidFill>
                  <a:schemeClr val="tx1"/>
                </a:solidFill>
              </a:rPr>
              <a:t>#3 </a:t>
            </a:r>
            <a:r>
              <a:rPr lang="en-US" b="1" u="sng" dirty="0">
                <a:solidFill>
                  <a:schemeClr val="tx1"/>
                </a:solidFill>
              </a:rPr>
              <a:t>– </a:t>
            </a:r>
            <a:r>
              <a:rPr lang="en-US" b="1" u="sng" dirty="0" smtClean="0">
                <a:solidFill>
                  <a:schemeClr val="tx1"/>
                </a:solidFill>
              </a:rPr>
              <a:t>Source Control</a:t>
            </a:r>
            <a:endParaRPr lang="en-US" b="1" u="sng" dirty="0">
              <a:solidFill>
                <a:schemeClr val="tx1"/>
              </a:solidFill>
            </a:endParaRPr>
          </a:p>
          <a:p>
            <a:r>
              <a:rPr lang="en-US" b="1" dirty="0">
                <a:solidFill>
                  <a:schemeClr val="tx1"/>
                </a:solidFill>
              </a:rPr>
              <a:t>All known, available and reasonable source control BMPs shall be applied to all projects. Source </a:t>
            </a:r>
            <a:r>
              <a:rPr lang="en-US" b="1" dirty="0" smtClean="0">
                <a:solidFill>
                  <a:schemeClr val="tx1"/>
                </a:solidFill>
              </a:rPr>
              <a:t>control </a:t>
            </a:r>
            <a:r>
              <a:rPr lang="en-US" b="1" dirty="0">
                <a:solidFill>
                  <a:schemeClr val="tx1"/>
                </a:solidFill>
              </a:rPr>
              <a:t>BMPs shall be selected, designed, and maintained according to Volume 6 of this manual.  </a:t>
            </a:r>
            <a:r>
              <a:rPr lang="en-US" b="1" dirty="0" smtClean="0">
                <a:solidFill>
                  <a:schemeClr val="tx1"/>
                </a:solidFill>
              </a:rPr>
              <a:t>Structural </a:t>
            </a:r>
            <a:r>
              <a:rPr lang="en-US" b="1" dirty="0">
                <a:solidFill>
                  <a:schemeClr val="tx1"/>
                </a:solidFill>
              </a:rPr>
              <a:t>and operational source control BMPs shall be identified in the stormwater site plan </a:t>
            </a:r>
            <a:r>
              <a:rPr lang="en-US" b="1" dirty="0" smtClean="0">
                <a:solidFill>
                  <a:schemeClr val="tx1"/>
                </a:solidFill>
              </a:rPr>
              <a:t>report </a:t>
            </a:r>
            <a:r>
              <a:rPr lang="en-US" b="1" dirty="0">
                <a:solidFill>
                  <a:schemeClr val="tx1"/>
                </a:solidFill>
              </a:rPr>
              <a:t>and structural source control BMPs shall be shown on construction plans submitted for </a:t>
            </a:r>
            <a:r>
              <a:rPr lang="en-US" b="1" dirty="0" smtClean="0">
                <a:solidFill>
                  <a:schemeClr val="tx1"/>
                </a:solidFill>
              </a:rPr>
              <a:t>City </a:t>
            </a:r>
            <a:r>
              <a:rPr lang="en-US" b="1" dirty="0">
                <a:solidFill>
                  <a:schemeClr val="tx1"/>
                </a:solidFill>
              </a:rPr>
              <a:t>review</a:t>
            </a:r>
            <a:r>
              <a:rPr lang="en-US" b="1" dirty="0" smtClean="0">
                <a:solidFill>
                  <a:schemeClr val="tx1"/>
                </a:solidFill>
              </a:rPr>
              <a:t>.</a:t>
            </a:r>
          </a:p>
          <a:p>
            <a:r>
              <a:rPr lang="en-US" b="1" dirty="0" smtClean="0">
                <a:solidFill>
                  <a:schemeClr val="tx1"/>
                </a:solidFill>
              </a:rPr>
              <a:t>BMPs for final site use intended to prevent stormwater from coming in contact with pollutants.</a:t>
            </a:r>
          </a:p>
          <a:p>
            <a:r>
              <a:rPr lang="en-US" b="1" dirty="0" smtClean="0">
                <a:solidFill>
                  <a:schemeClr val="tx1"/>
                </a:solidFill>
              </a:rPr>
              <a:t>Spreadsheet to Help Pick Appropriate BMPs based on final site activity.</a:t>
            </a:r>
          </a:p>
          <a:p>
            <a:r>
              <a:rPr lang="en-US" b="1" dirty="0" smtClean="0">
                <a:solidFill>
                  <a:schemeClr val="tx1"/>
                </a:solidFill>
              </a:rPr>
              <a:t>Common Mistake – including TESC BMPs in this section instead of under MR#2.  </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68735216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What Does MR #3 Look Like?</a:t>
            </a:r>
            <a:endParaRPr lang="en-US" sz="4000" dirty="0"/>
          </a:p>
        </p:txBody>
      </p:sp>
      <p:sp>
        <p:nvSpPr>
          <p:cNvPr id="3" name="Content Placeholder 2"/>
          <p:cNvSpPr>
            <a:spLocks noGrp="1"/>
          </p:cNvSpPr>
          <p:nvPr>
            <p:ph idx="1"/>
          </p:nvPr>
        </p:nvSpPr>
        <p:spPr>
          <a:xfrm>
            <a:off x="457200" y="1524000"/>
            <a:ext cx="8229600" cy="4602163"/>
          </a:xfrm>
        </p:spPr>
        <p:txBody>
          <a:bodyPr/>
          <a:lstStyle/>
          <a:p>
            <a:pPr marL="0" indent="0">
              <a:buNone/>
            </a:pPr>
            <a:r>
              <a:rPr lang="en-US" b="1" dirty="0" smtClean="0">
                <a:solidFill>
                  <a:schemeClr val="tx1"/>
                </a:solidFill>
              </a:rPr>
              <a:t>Hardware Store</a:t>
            </a:r>
          </a:p>
          <a:p>
            <a:r>
              <a:rPr lang="en-US" b="1" dirty="0" smtClean="0">
                <a:solidFill>
                  <a:schemeClr val="tx1"/>
                </a:solidFill>
              </a:rPr>
              <a:t>Sweeping</a:t>
            </a:r>
          </a:p>
          <a:p>
            <a:r>
              <a:rPr lang="en-US" b="1" dirty="0" smtClean="0">
                <a:solidFill>
                  <a:schemeClr val="tx1"/>
                </a:solidFill>
              </a:rPr>
              <a:t>Covering Garbage Bins</a:t>
            </a:r>
          </a:p>
          <a:p>
            <a:r>
              <a:rPr lang="en-US" b="1" dirty="0" smtClean="0">
                <a:solidFill>
                  <a:schemeClr val="tx1"/>
                </a:solidFill>
              </a:rPr>
              <a:t>Keeping Outside Soils/Fertilizers Covered</a:t>
            </a:r>
          </a:p>
          <a:p>
            <a:pPr marL="0" indent="0">
              <a:buNone/>
            </a:pPr>
            <a:r>
              <a:rPr lang="en-US" b="1" dirty="0" smtClean="0">
                <a:solidFill>
                  <a:schemeClr val="tx1"/>
                </a:solidFill>
              </a:rPr>
              <a:t>Industrial Site</a:t>
            </a:r>
          </a:p>
          <a:p>
            <a:r>
              <a:rPr lang="en-US" b="1" dirty="0" smtClean="0">
                <a:solidFill>
                  <a:schemeClr val="tx1"/>
                </a:solidFill>
              </a:rPr>
              <a:t>Secondary Containment</a:t>
            </a:r>
          </a:p>
          <a:p>
            <a:r>
              <a:rPr lang="en-US" b="1" dirty="0" smtClean="0">
                <a:solidFill>
                  <a:schemeClr val="tx1"/>
                </a:solidFill>
              </a:rPr>
              <a:t>Conducting Activities/Processes Inside</a:t>
            </a:r>
          </a:p>
          <a:p>
            <a:r>
              <a:rPr lang="en-US" b="1" dirty="0" smtClean="0">
                <a:solidFill>
                  <a:schemeClr val="tx1"/>
                </a:solidFill>
              </a:rPr>
              <a:t>Sweeping</a:t>
            </a:r>
          </a:p>
          <a:p>
            <a:r>
              <a:rPr lang="en-US" b="1" dirty="0" smtClean="0">
                <a:solidFill>
                  <a:schemeClr val="tx1"/>
                </a:solidFill>
              </a:rPr>
              <a:t>Structural BMP – Some Crazy Thing to Meet specific Industrial (etc.) Permit Limits</a:t>
            </a:r>
          </a:p>
          <a:p>
            <a:pPr marL="0" indent="0">
              <a:buNone/>
            </a:pPr>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886796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Our Project – MR#3</a:t>
            </a:r>
            <a:endParaRPr lang="en-US" dirty="0"/>
          </a:p>
        </p:txBody>
      </p:sp>
      <p:pic>
        <p:nvPicPr>
          <p:cNvPr id="5" name="Content Placeholder 4"/>
          <p:cNvPicPr>
            <a:picLocks noGrp="1" noChangeAspect="1"/>
          </p:cNvPicPr>
          <p:nvPr>
            <p:ph idx="1"/>
          </p:nvPr>
        </p:nvPicPr>
        <p:blipFill>
          <a:blip r:embed="rId3"/>
          <a:stretch>
            <a:fillRect/>
          </a:stretch>
        </p:blipFill>
        <p:spPr>
          <a:xfrm>
            <a:off x="592872" y="1066800"/>
            <a:ext cx="7199251" cy="5059363"/>
          </a:xfrm>
          <a:prstGeom prst="rect">
            <a:avLst/>
          </a:prstGeom>
        </p:spPr>
      </p:pic>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1088333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914400"/>
            <a:ext cx="8229600" cy="5562600"/>
          </a:xfrm>
        </p:spPr>
        <p:txBody>
          <a:bodyPr>
            <a:normAutofit fontScale="92500"/>
          </a:bodyPr>
          <a:lstStyle/>
          <a:p>
            <a:pPr marL="0" indent="0">
              <a:buNone/>
            </a:pPr>
            <a:r>
              <a:rPr lang="en-US" b="1" u="sng" dirty="0" smtClean="0">
                <a:solidFill>
                  <a:schemeClr val="tx1"/>
                </a:solidFill>
              </a:rPr>
              <a:t>MR#4 </a:t>
            </a:r>
            <a:r>
              <a:rPr lang="en-US" b="1" u="sng" dirty="0">
                <a:solidFill>
                  <a:schemeClr val="tx1"/>
                </a:solidFill>
              </a:rPr>
              <a:t>– </a:t>
            </a:r>
            <a:r>
              <a:rPr lang="en-US" b="1" u="sng" dirty="0" smtClean="0">
                <a:solidFill>
                  <a:schemeClr val="tx1"/>
                </a:solidFill>
              </a:rPr>
              <a:t>Preserving Drainage Patterns and Outfalls</a:t>
            </a:r>
            <a:endParaRPr lang="en-US" b="1" u="sng" dirty="0">
              <a:solidFill>
                <a:schemeClr val="tx1"/>
              </a:solidFill>
            </a:endParaRPr>
          </a:p>
          <a:p>
            <a:r>
              <a:rPr lang="en-US" b="1" dirty="0">
                <a:solidFill>
                  <a:schemeClr val="tx1"/>
                </a:solidFill>
              </a:rPr>
              <a:t>For all projects, the natural and/or existing condition drainage patterns shall be maintained and </a:t>
            </a:r>
            <a:r>
              <a:rPr lang="en-US" b="1" dirty="0" smtClean="0">
                <a:solidFill>
                  <a:schemeClr val="tx1"/>
                </a:solidFill>
              </a:rPr>
              <a:t>discharges </a:t>
            </a:r>
            <a:r>
              <a:rPr lang="en-US" b="1" dirty="0">
                <a:solidFill>
                  <a:schemeClr val="tx1"/>
                </a:solidFill>
              </a:rPr>
              <a:t>from the project site shall occur at the natural and/or existing discharge location to the </a:t>
            </a:r>
            <a:r>
              <a:rPr lang="en-US" b="1" dirty="0" smtClean="0">
                <a:solidFill>
                  <a:schemeClr val="tx1"/>
                </a:solidFill>
              </a:rPr>
              <a:t>maximum </a:t>
            </a:r>
            <a:r>
              <a:rPr lang="en-US" b="1" dirty="0">
                <a:solidFill>
                  <a:schemeClr val="tx1"/>
                </a:solidFill>
              </a:rPr>
              <a:t>extent practicable.  Natural drainage patterns must always be maintained where </a:t>
            </a:r>
            <a:r>
              <a:rPr lang="en-US" b="1" dirty="0" smtClean="0">
                <a:solidFill>
                  <a:schemeClr val="tx1"/>
                </a:solidFill>
              </a:rPr>
              <a:t>natural </a:t>
            </a:r>
            <a:r>
              <a:rPr lang="en-US" b="1" dirty="0">
                <a:solidFill>
                  <a:schemeClr val="tx1"/>
                </a:solidFill>
              </a:rPr>
              <a:t>drainage patterns exist.  Note: Compliance with other Minimum Requirements may create </a:t>
            </a:r>
            <a:r>
              <a:rPr lang="en-US" b="1" dirty="0" smtClean="0">
                <a:solidFill>
                  <a:schemeClr val="tx1"/>
                </a:solidFill>
              </a:rPr>
              <a:t>a </a:t>
            </a:r>
            <a:r>
              <a:rPr lang="en-US" b="1" dirty="0">
                <a:solidFill>
                  <a:schemeClr val="tx1"/>
                </a:solidFill>
              </a:rPr>
              <a:t>scenario with no discharge due to the use of stormwater management facilities that fully </a:t>
            </a:r>
            <a:r>
              <a:rPr lang="en-US" b="1" dirty="0" smtClean="0">
                <a:solidFill>
                  <a:schemeClr val="tx1"/>
                </a:solidFill>
              </a:rPr>
              <a:t>infiltrate </a:t>
            </a:r>
            <a:r>
              <a:rPr lang="en-US" b="1" dirty="0">
                <a:solidFill>
                  <a:schemeClr val="tx1"/>
                </a:solidFill>
              </a:rPr>
              <a:t>- this Minimum Requirement is not meant to require stormwater discharges from a site.  </a:t>
            </a:r>
          </a:p>
          <a:p>
            <a:r>
              <a:rPr lang="en-US" b="1" dirty="0">
                <a:solidFill>
                  <a:schemeClr val="tx1"/>
                </a:solidFill>
              </a:rPr>
              <a:t>Stormwater shall discharge to the same receiving waterbody in the existing and final condition.</a:t>
            </a:r>
          </a:p>
          <a:p>
            <a:r>
              <a:rPr lang="en-US" b="1" dirty="0">
                <a:solidFill>
                  <a:schemeClr val="tx1"/>
                </a:solidFill>
              </a:rPr>
              <a:t>All outfalls shall have energy dissipation BMPs designed per A400: Outfall Systems.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3619651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762000"/>
            <a:ext cx="8229600" cy="5715000"/>
          </a:xfrm>
        </p:spPr>
        <p:txBody>
          <a:bodyPr>
            <a:normAutofit fontScale="70000" lnSpcReduction="20000"/>
          </a:bodyPr>
          <a:lstStyle/>
          <a:p>
            <a:pPr marL="0" indent="0">
              <a:buNone/>
            </a:pPr>
            <a:r>
              <a:rPr lang="en-US" b="1" u="sng" dirty="0">
                <a:solidFill>
                  <a:schemeClr val="tx1"/>
                </a:solidFill>
              </a:rPr>
              <a:t>Minimum Requirement </a:t>
            </a:r>
            <a:r>
              <a:rPr lang="en-US" b="1" u="sng" dirty="0" smtClean="0">
                <a:solidFill>
                  <a:schemeClr val="tx1"/>
                </a:solidFill>
              </a:rPr>
              <a:t>#4 </a:t>
            </a:r>
            <a:r>
              <a:rPr lang="en-US" b="1" u="sng" dirty="0">
                <a:solidFill>
                  <a:schemeClr val="tx1"/>
                </a:solidFill>
              </a:rPr>
              <a:t>– </a:t>
            </a:r>
            <a:r>
              <a:rPr lang="en-US" b="1" u="sng" dirty="0" smtClean="0">
                <a:solidFill>
                  <a:schemeClr val="tx1"/>
                </a:solidFill>
              </a:rPr>
              <a:t>Preserving Drainage Patterns and Outfalls (Slide 2)</a:t>
            </a:r>
          </a:p>
          <a:p>
            <a:pPr marL="0" indent="0">
              <a:buNone/>
            </a:pPr>
            <a:r>
              <a:rPr lang="en-US" b="1" dirty="0">
                <a:solidFill>
                  <a:schemeClr val="tx1"/>
                </a:solidFill>
              </a:rPr>
              <a:t>Stormwater shall not cause adverse impacts to </a:t>
            </a:r>
            <a:r>
              <a:rPr lang="en-US" b="1" dirty="0" err="1">
                <a:solidFill>
                  <a:schemeClr val="tx1"/>
                </a:solidFill>
              </a:rPr>
              <a:t>downgradient</a:t>
            </a:r>
            <a:r>
              <a:rPr lang="en-US" b="1" dirty="0">
                <a:solidFill>
                  <a:schemeClr val="tx1"/>
                </a:solidFill>
              </a:rPr>
              <a:t> properties or to the receiving </a:t>
            </a:r>
            <a:r>
              <a:rPr lang="en-US" b="1" dirty="0" smtClean="0">
                <a:solidFill>
                  <a:schemeClr val="tx1"/>
                </a:solidFill>
              </a:rPr>
              <a:t>waters</a:t>
            </a:r>
            <a:r>
              <a:rPr lang="en-US" b="1" dirty="0">
                <a:solidFill>
                  <a:schemeClr val="tx1"/>
                </a:solidFill>
              </a:rPr>
              <a:t>.  To accomplish this the City will allow discharges as follows:</a:t>
            </a:r>
          </a:p>
          <a:p>
            <a:r>
              <a:rPr lang="en-US" sz="2600" b="1" dirty="0" smtClean="0">
                <a:solidFill>
                  <a:schemeClr val="tx1"/>
                </a:solidFill>
              </a:rPr>
              <a:t>Stormwater </a:t>
            </a:r>
            <a:r>
              <a:rPr lang="en-US" sz="2600" b="1" dirty="0">
                <a:solidFill>
                  <a:schemeClr val="tx1"/>
                </a:solidFill>
              </a:rPr>
              <a:t>that has not been concentrated and that has </a:t>
            </a:r>
            <a:r>
              <a:rPr lang="en-US" sz="2600" b="1" dirty="0" smtClean="0">
                <a:solidFill>
                  <a:schemeClr val="tx1"/>
                </a:solidFill>
              </a:rPr>
              <a:t>not increased </a:t>
            </a:r>
            <a:r>
              <a:rPr lang="en-US" sz="2600" b="1" dirty="0">
                <a:solidFill>
                  <a:schemeClr val="tx1"/>
                </a:solidFill>
              </a:rPr>
              <a:t>in volume or </a:t>
            </a:r>
            <a:r>
              <a:rPr lang="en-US" sz="2600" b="1" dirty="0" smtClean="0">
                <a:solidFill>
                  <a:schemeClr val="tx1"/>
                </a:solidFill>
              </a:rPr>
              <a:t>flowrate </a:t>
            </a:r>
            <a:r>
              <a:rPr lang="en-US" sz="2600" b="1" dirty="0">
                <a:solidFill>
                  <a:schemeClr val="tx1"/>
                </a:solidFill>
              </a:rPr>
              <a:t>as a result of the project, </a:t>
            </a:r>
            <a:r>
              <a:rPr lang="en-US" sz="2600" b="1" dirty="0" smtClean="0">
                <a:solidFill>
                  <a:schemeClr val="tx1"/>
                </a:solidFill>
              </a:rPr>
              <a:t>may discharge </a:t>
            </a:r>
            <a:r>
              <a:rPr lang="en-US" sz="2600" b="1" dirty="0">
                <a:solidFill>
                  <a:schemeClr val="tx1"/>
                </a:solidFill>
              </a:rPr>
              <a:t>onto neighboring private parcels, into </a:t>
            </a:r>
            <a:r>
              <a:rPr lang="en-US" sz="2600" b="1" dirty="0" smtClean="0">
                <a:solidFill>
                  <a:schemeClr val="tx1"/>
                </a:solidFill>
              </a:rPr>
              <a:t>the </a:t>
            </a:r>
            <a:r>
              <a:rPr lang="en-US" sz="2600" b="1" dirty="0">
                <a:solidFill>
                  <a:schemeClr val="tx1"/>
                </a:solidFill>
              </a:rPr>
              <a:t>City Right-of-Way or other City owned parcels, or into neighboring </a:t>
            </a:r>
            <a:r>
              <a:rPr lang="en-US" sz="2600" b="1" dirty="0" smtClean="0">
                <a:solidFill>
                  <a:schemeClr val="tx1"/>
                </a:solidFill>
              </a:rPr>
              <a:t>jurisdictions Right-of-Way without </a:t>
            </a:r>
            <a:r>
              <a:rPr lang="en-US" sz="2600" b="1" dirty="0">
                <a:solidFill>
                  <a:schemeClr val="tx1"/>
                </a:solidFill>
              </a:rPr>
              <a:t>additional constraints.  </a:t>
            </a:r>
          </a:p>
          <a:p>
            <a:r>
              <a:rPr lang="en-US" sz="2600" b="1" dirty="0" smtClean="0">
                <a:solidFill>
                  <a:schemeClr val="tx1"/>
                </a:solidFill>
              </a:rPr>
              <a:t>Concentrated </a:t>
            </a:r>
            <a:r>
              <a:rPr lang="en-US" sz="2600" b="1" dirty="0">
                <a:solidFill>
                  <a:schemeClr val="tx1"/>
                </a:solidFill>
              </a:rPr>
              <a:t>stormwater and/or stormwater that has increased </a:t>
            </a:r>
            <a:r>
              <a:rPr lang="en-US" sz="2600" b="1" dirty="0" smtClean="0">
                <a:solidFill>
                  <a:schemeClr val="tx1"/>
                </a:solidFill>
              </a:rPr>
              <a:t>in volume </a:t>
            </a:r>
            <a:r>
              <a:rPr lang="en-US" sz="2600" b="1" dirty="0">
                <a:solidFill>
                  <a:schemeClr val="tx1"/>
                </a:solidFill>
              </a:rPr>
              <a:t>or flowrate </a:t>
            </a:r>
            <a:r>
              <a:rPr lang="en-US" sz="2600" b="1" dirty="0" smtClean="0">
                <a:solidFill>
                  <a:schemeClr val="tx1"/>
                </a:solidFill>
              </a:rPr>
              <a:t>may </a:t>
            </a:r>
            <a:r>
              <a:rPr lang="en-US" sz="2600" b="1" dirty="0">
                <a:solidFill>
                  <a:schemeClr val="tx1"/>
                </a:solidFill>
              </a:rPr>
              <a:t>be discharged onto neighboring </a:t>
            </a:r>
            <a:r>
              <a:rPr lang="en-US" sz="2600" b="1" dirty="0" smtClean="0">
                <a:solidFill>
                  <a:schemeClr val="tx1"/>
                </a:solidFill>
              </a:rPr>
              <a:t>private properties </a:t>
            </a:r>
            <a:r>
              <a:rPr lang="en-US" sz="2600" b="1" dirty="0">
                <a:solidFill>
                  <a:schemeClr val="tx1"/>
                </a:solidFill>
              </a:rPr>
              <a:t>or neighboring jurisdiction </a:t>
            </a:r>
            <a:r>
              <a:rPr lang="en-US" sz="2600" b="1" dirty="0" smtClean="0">
                <a:solidFill>
                  <a:schemeClr val="tx1"/>
                </a:solidFill>
              </a:rPr>
              <a:t>Right-of-Way provided </a:t>
            </a:r>
            <a:r>
              <a:rPr lang="en-US" sz="2600" b="1" dirty="0">
                <a:solidFill>
                  <a:schemeClr val="tx1"/>
                </a:solidFill>
              </a:rPr>
              <a:t>consultation with the neighboring private property owner and/or </a:t>
            </a:r>
            <a:r>
              <a:rPr lang="en-US" sz="2600" b="1" dirty="0" smtClean="0">
                <a:solidFill>
                  <a:schemeClr val="tx1"/>
                </a:solidFill>
              </a:rPr>
              <a:t>neighboring </a:t>
            </a:r>
            <a:r>
              <a:rPr lang="en-US" sz="2600" b="1" dirty="0">
                <a:solidFill>
                  <a:schemeClr val="tx1"/>
                </a:solidFill>
              </a:rPr>
              <a:t>jurisdiction has taken place.  Proof of consultation shall be provided to the </a:t>
            </a:r>
            <a:r>
              <a:rPr lang="en-US" sz="2600" b="1" dirty="0" smtClean="0">
                <a:solidFill>
                  <a:schemeClr val="tx1"/>
                </a:solidFill>
              </a:rPr>
              <a:t>City.  Guidance for the type of energy dissipation must be followed.</a:t>
            </a:r>
          </a:p>
          <a:p>
            <a:r>
              <a:rPr lang="en-US" sz="2600" b="1" dirty="0">
                <a:solidFill>
                  <a:schemeClr val="tx1"/>
                </a:solidFill>
              </a:rPr>
              <a:t>Concentrated stormwater and/or stormwater that has increased in volume or flowrate </a:t>
            </a:r>
            <a:r>
              <a:rPr lang="en-US" sz="2600" b="1" dirty="0" smtClean="0">
                <a:solidFill>
                  <a:schemeClr val="tx1"/>
                </a:solidFill>
              </a:rPr>
              <a:t>may </a:t>
            </a:r>
            <a:r>
              <a:rPr lang="en-US" sz="2600" b="1" dirty="0">
                <a:solidFill>
                  <a:schemeClr val="tx1"/>
                </a:solidFill>
              </a:rPr>
              <a:t>be discharged to the City of Tacoma stormwater system provided sufficient capacity is available within that system and with approval from the City of Tacoma.  See Additional </a:t>
            </a:r>
            <a:r>
              <a:rPr lang="en-US" sz="2600" b="1" dirty="0" smtClean="0">
                <a:solidFill>
                  <a:schemeClr val="tx1"/>
                </a:solidFill>
              </a:rPr>
              <a:t>Protective </a:t>
            </a:r>
            <a:r>
              <a:rPr lang="en-US" sz="2600" b="1" dirty="0">
                <a:solidFill>
                  <a:schemeClr val="tx1"/>
                </a:solidFill>
              </a:rPr>
              <a:t>Measure - Infrastructure Protection to determine if an analysis of the </a:t>
            </a:r>
            <a:r>
              <a:rPr lang="en-US" sz="2600" b="1" dirty="0" smtClean="0">
                <a:solidFill>
                  <a:schemeClr val="tx1"/>
                </a:solidFill>
              </a:rPr>
              <a:t>downstream </a:t>
            </a:r>
            <a:r>
              <a:rPr lang="en-US" sz="2600" b="1" dirty="0">
                <a:solidFill>
                  <a:schemeClr val="tx1"/>
                </a:solidFill>
              </a:rPr>
              <a:t>system is required for the project.  The City of Tacoma stormwater system </a:t>
            </a:r>
            <a:r>
              <a:rPr lang="en-US" sz="2600" b="1" dirty="0" smtClean="0">
                <a:solidFill>
                  <a:schemeClr val="tx1"/>
                </a:solidFill>
              </a:rPr>
              <a:t>may </a:t>
            </a:r>
            <a:r>
              <a:rPr lang="en-US" sz="2600" b="1" dirty="0">
                <a:solidFill>
                  <a:schemeClr val="tx1"/>
                </a:solidFill>
              </a:rPr>
              <a:t>need to be extended to serve the site - see Volume 5 - Stormwater Conveyance </a:t>
            </a:r>
            <a:r>
              <a:rPr lang="en-US" sz="2600" b="1" dirty="0" smtClean="0">
                <a:solidFill>
                  <a:schemeClr val="tx1"/>
                </a:solidFill>
              </a:rPr>
              <a:t>Design </a:t>
            </a:r>
            <a:r>
              <a:rPr lang="en-US" sz="2600" b="1" dirty="0">
                <a:solidFill>
                  <a:schemeClr val="tx1"/>
                </a:solidFill>
              </a:rPr>
              <a:t>and Protection for additional information.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5648828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Our Project – MR#4</a:t>
            </a:r>
            <a:endParaRPr lang="en-US" dirty="0"/>
          </a:p>
        </p:txBody>
      </p:sp>
      <p:pic>
        <p:nvPicPr>
          <p:cNvPr id="4" name="Content Placeholder 3"/>
          <p:cNvPicPr>
            <a:picLocks noGrp="1" noChangeAspect="1"/>
          </p:cNvPicPr>
          <p:nvPr>
            <p:ph idx="1"/>
          </p:nvPr>
        </p:nvPicPr>
        <p:blipFill>
          <a:blip r:embed="rId2"/>
          <a:stretch>
            <a:fillRect/>
          </a:stretch>
        </p:blipFill>
        <p:spPr>
          <a:xfrm>
            <a:off x="514350" y="1524000"/>
            <a:ext cx="8115300" cy="3872706"/>
          </a:xfrm>
          <a:prstGeom prst="rect">
            <a:avLst/>
          </a:prstGeom>
        </p:spPr>
      </p:pic>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1376593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800" dirty="0" smtClean="0"/>
              <a:t>Minimum Requirement Discussion and Compliance</a:t>
            </a:r>
            <a:endParaRPr lang="en-US" sz="2800" dirty="0"/>
          </a:p>
        </p:txBody>
      </p:sp>
      <p:sp>
        <p:nvSpPr>
          <p:cNvPr id="3" name="Content Placeholder 2"/>
          <p:cNvSpPr>
            <a:spLocks noGrp="1"/>
          </p:cNvSpPr>
          <p:nvPr>
            <p:ph idx="1"/>
          </p:nvPr>
        </p:nvSpPr>
        <p:spPr>
          <a:xfrm>
            <a:off x="457200" y="1143000"/>
            <a:ext cx="8229600" cy="3429000"/>
          </a:xfrm>
        </p:spPr>
        <p:txBody>
          <a:bodyPr>
            <a:normAutofit/>
          </a:bodyPr>
          <a:lstStyle/>
          <a:p>
            <a:pPr marL="0" indent="0">
              <a:buNone/>
            </a:pPr>
            <a:r>
              <a:rPr lang="en-US" b="1" u="sng" dirty="0" smtClean="0">
                <a:solidFill>
                  <a:schemeClr val="tx1"/>
                </a:solidFill>
              </a:rPr>
              <a:t>MR#5 </a:t>
            </a:r>
            <a:r>
              <a:rPr lang="en-US" b="1" u="sng" dirty="0">
                <a:solidFill>
                  <a:schemeClr val="tx1"/>
                </a:solidFill>
              </a:rPr>
              <a:t>– </a:t>
            </a:r>
            <a:r>
              <a:rPr lang="en-US" b="1" u="sng" dirty="0" smtClean="0">
                <a:solidFill>
                  <a:schemeClr val="tx1"/>
                </a:solidFill>
              </a:rPr>
              <a:t>Onsite Stormwater Management</a:t>
            </a:r>
          </a:p>
          <a:p>
            <a:r>
              <a:rPr lang="en-US" b="1" dirty="0">
                <a:solidFill>
                  <a:schemeClr val="tx1"/>
                </a:solidFill>
              </a:rPr>
              <a:t>Projects shall employ Stormwater Management BMPs to infiltrate, disperse, and retain </a:t>
            </a:r>
            <a:r>
              <a:rPr lang="en-US" b="1" dirty="0" smtClean="0">
                <a:solidFill>
                  <a:schemeClr val="tx1"/>
                </a:solidFill>
              </a:rPr>
              <a:t>stormwater </a:t>
            </a:r>
            <a:r>
              <a:rPr lang="en-US" b="1" dirty="0">
                <a:solidFill>
                  <a:schemeClr val="tx1"/>
                </a:solidFill>
              </a:rPr>
              <a:t>onsite to the extent feasible without causing flooding or erosion impacts. </a:t>
            </a:r>
            <a:endParaRPr lang="en-US" b="1" dirty="0" smtClean="0">
              <a:solidFill>
                <a:schemeClr val="tx1"/>
              </a:solidFill>
            </a:endParaRPr>
          </a:p>
          <a:p>
            <a:r>
              <a:rPr lang="en-US" b="1" dirty="0" smtClean="0">
                <a:solidFill>
                  <a:schemeClr val="tx1"/>
                </a:solidFill>
              </a:rPr>
              <a:t>Use either: The List Approach or The LID Performance Standard</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758709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800" dirty="0" smtClean="0"/>
              <a:t>MR#5 – The List Approach</a:t>
            </a:r>
            <a:endParaRPr lang="en-US" sz="48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b="1" dirty="0" smtClean="0">
                <a:solidFill>
                  <a:schemeClr val="tx1"/>
                </a:solidFill>
              </a:rPr>
              <a:t>Analyze BMPs from a preset list for feasibility to use onsite.  If the BMP is feasible it shall be used for that surface type.  If BMPs are not feasible it may be possible to collect and convey to the City system.</a:t>
            </a:r>
          </a:p>
          <a:p>
            <a:pPr lvl="1"/>
            <a:r>
              <a:rPr lang="en-US" b="1" dirty="0" smtClean="0">
                <a:solidFill>
                  <a:schemeClr val="tx1"/>
                </a:solidFill>
              </a:rPr>
              <a:t>Feasibility determined by evaluation against design criteria, limitations, and infeasibility criteria identified for each BMP and competing needs criteria.</a:t>
            </a:r>
          </a:p>
          <a:p>
            <a:r>
              <a:rPr lang="en-US" b="1" dirty="0" smtClean="0">
                <a:solidFill>
                  <a:schemeClr val="tx1"/>
                </a:solidFill>
              </a:rPr>
              <a:t>BMPs must be analyzed in order presented in the table.</a:t>
            </a:r>
          </a:p>
          <a:p>
            <a:r>
              <a:rPr lang="en-US" b="1" dirty="0" smtClean="0">
                <a:solidFill>
                  <a:schemeClr val="tx1"/>
                </a:solidFill>
              </a:rPr>
              <a:t>List #1: Projects that Trigger Only Minimum Requirement #1-5 – Not Flow Control Exempt</a:t>
            </a:r>
          </a:p>
          <a:p>
            <a:r>
              <a:rPr lang="en-US" b="1" dirty="0" smtClean="0">
                <a:solidFill>
                  <a:schemeClr val="tx1"/>
                </a:solidFill>
              </a:rPr>
              <a:t>List #2: Project that Trigger Minimum Requirement #1-9 – Not Flow Control Exempt.</a:t>
            </a:r>
          </a:p>
          <a:p>
            <a:r>
              <a:rPr lang="en-US" b="1" dirty="0" smtClean="0">
                <a:solidFill>
                  <a:schemeClr val="tx1"/>
                </a:solidFill>
              </a:rPr>
              <a:t>List #3: Flow Control Exempt Projects</a:t>
            </a:r>
          </a:p>
          <a:p>
            <a:r>
              <a:rPr lang="en-US" b="1" dirty="0" smtClean="0">
                <a:solidFill>
                  <a:schemeClr val="tx1"/>
                </a:solidFill>
              </a:rPr>
              <a:t>Use Infeasibility Checklists to Analyze BMPs for feasibility.  </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73790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How? Regulations!</a:t>
            </a:r>
            <a:endParaRPr lang="en-US" dirty="0"/>
          </a:p>
        </p:txBody>
      </p:sp>
      <p:sp>
        <p:nvSpPr>
          <p:cNvPr id="3" name="Content Placeholder 2"/>
          <p:cNvSpPr>
            <a:spLocks noGrp="1"/>
          </p:cNvSpPr>
          <p:nvPr>
            <p:ph idx="1"/>
          </p:nvPr>
        </p:nvSpPr>
        <p:spPr>
          <a:xfrm>
            <a:off x="457200" y="1371600"/>
            <a:ext cx="8229600" cy="4754563"/>
          </a:xfrm>
        </p:spPr>
        <p:txBody>
          <a:bodyPr/>
          <a:lstStyle/>
          <a:p>
            <a:r>
              <a:rPr lang="en-US" b="1" dirty="0" smtClean="0">
                <a:solidFill>
                  <a:schemeClr val="tx1"/>
                </a:solidFill>
              </a:rPr>
              <a:t>Permittees must document the </a:t>
            </a:r>
            <a:r>
              <a:rPr lang="en-US" b="1" dirty="0">
                <a:solidFill>
                  <a:schemeClr val="tx1"/>
                </a:solidFill>
              </a:rPr>
              <a:t>technical </a:t>
            </a:r>
            <a:r>
              <a:rPr lang="en-US" b="1" dirty="0" smtClean="0">
                <a:solidFill>
                  <a:schemeClr val="tx1"/>
                </a:solidFill>
              </a:rPr>
              <a:t>basis </a:t>
            </a:r>
            <a:r>
              <a:rPr lang="en-US" b="1" dirty="0">
                <a:solidFill>
                  <a:schemeClr val="tx1"/>
                </a:solidFill>
              </a:rPr>
              <a:t>for design criteria used to select and design BMPs.  This includes: </a:t>
            </a:r>
          </a:p>
          <a:p>
            <a:pPr lvl="1"/>
            <a:r>
              <a:rPr lang="en-US" b="1" dirty="0">
                <a:solidFill>
                  <a:schemeClr val="tx1"/>
                </a:solidFill>
              </a:rPr>
              <a:t>how BMPs were selected, </a:t>
            </a:r>
          </a:p>
          <a:p>
            <a:pPr lvl="1"/>
            <a:r>
              <a:rPr lang="en-US" b="1" dirty="0">
                <a:solidFill>
                  <a:schemeClr val="tx1"/>
                </a:solidFill>
              </a:rPr>
              <a:t>pollutant removal performance expected from BMP, </a:t>
            </a:r>
          </a:p>
          <a:p>
            <a:pPr lvl="1"/>
            <a:r>
              <a:rPr lang="en-US" b="1" dirty="0">
                <a:solidFill>
                  <a:schemeClr val="tx1"/>
                </a:solidFill>
              </a:rPr>
              <a:t>the scientific basis, technical studies, and modeling specific to the design criteria to support performance claims</a:t>
            </a:r>
          </a:p>
          <a:p>
            <a:pPr lvl="1"/>
            <a:r>
              <a:rPr lang="en-US" b="1" dirty="0">
                <a:solidFill>
                  <a:schemeClr val="tx1"/>
                </a:solidFill>
              </a:rPr>
              <a:t>Assessment of how the selected BMP will comply with State water quality </a:t>
            </a:r>
            <a:r>
              <a:rPr lang="en-US" b="1" dirty="0" smtClean="0">
                <a:solidFill>
                  <a:schemeClr val="tx1"/>
                </a:solidFill>
              </a:rPr>
              <a:t>standards </a:t>
            </a:r>
            <a:r>
              <a:rPr lang="en-US" b="1" dirty="0">
                <a:solidFill>
                  <a:schemeClr val="tx1"/>
                </a:solidFill>
              </a:rPr>
              <a:t>and meet </a:t>
            </a:r>
            <a:r>
              <a:rPr lang="en-US" b="1" dirty="0" smtClean="0">
                <a:solidFill>
                  <a:schemeClr val="tx1"/>
                </a:solidFill>
              </a:rPr>
              <a:t>AKART (all known, available and reasonable methods of prevention control and treatment).</a:t>
            </a:r>
          </a:p>
          <a:p>
            <a:pPr lvl="1"/>
            <a:endParaRPr lang="en-US" b="1" dirty="0">
              <a:solidFill>
                <a:schemeClr val="tx1"/>
              </a:solidFill>
            </a:endParaRPr>
          </a:p>
          <a:p>
            <a:pPr marL="342900" lvl="1" indent="-342900">
              <a:buFont typeface="Arial" pitchFamily="34" charset="0"/>
              <a:buChar char="•"/>
            </a:pPr>
            <a:r>
              <a:rPr lang="en-US" sz="2400" b="1" dirty="0">
                <a:solidFill>
                  <a:schemeClr val="tx1"/>
                </a:solidFill>
              </a:rPr>
              <a:t>So, how </a:t>
            </a:r>
            <a:r>
              <a:rPr lang="en-US" sz="2400" b="1" dirty="0" smtClean="0">
                <a:solidFill>
                  <a:schemeClr val="tx1"/>
                </a:solidFill>
              </a:rPr>
              <a:t>does the City of Tacoma go about </a:t>
            </a:r>
            <a:r>
              <a:rPr lang="en-US" sz="2400" b="1" dirty="0">
                <a:solidFill>
                  <a:schemeClr val="tx1"/>
                </a:solidFill>
              </a:rPr>
              <a:t>doing that…</a:t>
            </a:r>
          </a:p>
          <a:p>
            <a:pPr marL="457200" lvl="1" indent="0">
              <a:buNone/>
            </a:pP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9799744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1524000"/>
          </a:xfrm>
        </p:spPr>
        <p:txBody>
          <a:bodyPr/>
          <a:lstStyle/>
          <a:p>
            <a:r>
              <a:rPr lang="en-US" sz="3600" dirty="0" smtClean="0"/>
              <a:t>Survey #10 – What List Should we Use for the List Approach?</a:t>
            </a:r>
            <a:endParaRPr lang="en-US" sz="3600" dirty="0"/>
          </a:p>
        </p:txBody>
      </p:sp>
      <p:sp>
        <p:nvSpPr>
          <p:cNvPr id="3" name="Content Placeholder 2"/>
          <p:cNvSpPr>
            <a:spLocks noGrp="1"/>
          </p:cNvSpPr>
          <p:nvPr>
            <p:ph idx="1"/>
          </p:nvPr>
        </p:nvSpPr>
        <p:spPr>
          <a:xfrm>
            <a:off x="457200" y="1905000"/>
            <a:ext cx="8229600" cy="4343400"/>
          </a:xfrm>
        </p:spPr>
        <p:txBody>
          <a:bodyPr>
            <a:normAutofit/>
          </a:bodyPr>
          <a:lstStyle/>
          <a:p>
            <a:pPr marL="0" indent="0">
              <a:buNone/>
            </a:pPr>
            <a:r>
              <a:rPr lang="en-US" sz="2000" b="1" u="sng" dirty="0">
                <a:solidFill>
                  <a:schemeClr val="tx1"/>
                </a:solidFill>
              </a:rPr>
              <a:t>Coldest </a:t>
            </a:r>
            <a:r>
              <a:rPr lang="en-US" sz="2000" b="1" u="sng" dirty="0" smtClean="0">
                <a:solidFill>
                  <a:schemeClr val="tx1"/>
                </a:solidFill>
              </a:rPr>
              <a:t>Ice </a:t>
            </a:r>
            <a:r>
              <a:rPr lang="en-US" sz="2000" b="1" u="sng" dirty="0">
                <a:solidFill>
                  <a:schemeClr val="tx1"/>
                </a:solidFill>
              </a:rPr>
              <a:t>Convenience Store – Project </a:t>
            </a:r>
            <a:r>
              <a:rPr lang="en-US" sz="2000" b="1" u="sng" dirty="0" smtClean="0">
                <a:solidFill>
                  <a:schemeClr val="tx1"/>
                </a:solidFill>
              </a:rPr>
              <a:t>Reminder</a:t>
            </a:r>
          </a:p>
          <a:p>
            <a:pPr marL="0" indent="0">
              <a:buNone/>
            </a:pPr>
            <a:endParaRPr lang="en-US" sz="2000" b="1" u="sng" dirty="0">
              <a:solidFill>
                <a:schemeClr val="tx1"/>
              </a:solidFill>
            </a:endParaRPr>
          </a:p>
          <a:p>
            <a:r>
              <a:rPr lang="en-US" sz="2000" b="1" dirty="0" smtClean="0">
                <a:solidFill>
                  <a:schemeClr val="tx1"/>
                </a:solidFill>
              </a:rPr>
              <a:t>Not Flow Control Exempt</a:t>
            </a:r>
          </a:p>
          <a:p>
            <a:r>
              <a:rPr lang="en-US" sz="2000" b="1" dirty="0" smtClean="0">
                <a:solidFill>
                  <a:schemeClr val="tx1"/>
                </a:solidFill>
              </a:rPr>
              <a:t>Required to Comply with Minimum Requirements #1, 2, 3, 4, 5, 6, 7, 9</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569454" y="18267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964328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480" r="2886"/>
          <a:stretch/>
        </p:blipFill>
        <p:spPr>
          <a:xfrm>
            <a:off x="27915" y="1295096"/>
            <a:ext cx="5105400" cy="3266220"/>
          </a:xfrm>
          <a:prstGeom prst="rect">
            <a:avLst/>
          </a:prstGeom>
        </p:spPr>
      </p:pic>
      <p:pic>
        <p:nvPicPr>
          <p:cNvPr id="3" name="Picture 2"/>
          <p:cNvPicPr>
            <a:picLocks noChangeAspect="1"/>
          </p:cNvPicPr>
          <p:nvPr/>
        </p:nvPicPr>
        <p:blipFill rotWithShape="1">
          <a:blip r:embed="rId4"/>
          <a:srcRect l="3664" r="8102"/>
          <a:stretch/>
        </p:blipFill>
        <p:spPr>
          <a:xfrm>
            <a:off x="5106154" y="990600"/>
            <a:ext cx="4023511" cy="4173315"/>
          </a:xfrm>
          <a:prstGeom prst="rect">
            <a:avLst/>
          </a:prstGeom>
        </p:spPr>
      </p:pic>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2432172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3600" dirty="0" smtClean="0"/>
              <a:t>MR #5 – LID Performance Standard</a:t>
            </a:r>
            <a:endParaRPr lang="en-US" sz="3600" dirty="0"/>
          </a:p>
        </p:txBody>
      </p:sp>
      <p:sp>
        <p:nvSpPr>
          <p:cNvPr id="3" name="Content Placeholder 2"/>
          <p:cNvSpPr>
            <a:spLocks noGrp="1"/>
          </p:cNvSpPr>
          <p:nvPr>
            <p:ph idx="1"/>
          </p:nvPr>
        </p:nvSpPr>
        <p:spPr>
          <a:xfrm>
            <a:off x="457200" y="1143000"/>
            <a:ext cx="8229600" cy="5334000"/>
          </a:xfrm>
        </p:spPr>
        <p:txBody>
          <a:bodyPr>
            <a:noAutofit/>
          </a:bodyPr>
          <a:lstStyle/>
          <a:p>
            <a:pPr marL="0" indent="0">
              <a:buNone/>
            </a:pPr>
            <a:r>
              <a:rPr lang="en-US" sz="2000" b="1" dirty="0">
                <a:solidFill>
                  <a:schemeClr val="tx1"/>
                </a:solidFill>
              </a:rPr>
              <a:t>The LID Performance Standard allows for the use of any BMPs sited throughout the project site </a:t>
            </a:r>
            <a:r>
              <a:rPr lang="en-US" sz="2000" b="1" dirty="0" smtClean="0">
                <a:solidFill>
                  <a:schemeClr val="tx1"/>
                </a:solidFill>
              </a:rPr>
              <a:t>that </a:t>
            </a:r>
            <a:r>
              <a:rPr lang="en-US" sz="2000" b="1" dirty="0">
                <a:solidFill>
                  <a:schemeClr val="tx1"/>
                </a:solidFill>
              </a:rPr>
              <a:t>when modeled meet the LID Performance Standard.  The LID Performance Standard allows </a:t>
            </a:r>
            <a:r>
              <a:rPr lang="en-US" sz="2000" b="1" dirty="0" smtClean="0">
                <a:solidFill>
                  <a:schemeClr val="tx1"/>
                </a:solidFill>
              </a:rPr>
              <a:t>for </a:t>
            </a:r>
            <a:r>
              <a:rPr lang="en-US" sz="2000" b="1" dirty="0">
                <a:solidFill>
                  <a:schemeClr val="tx1"/>
                </a:solidFill>
              </a:rPr>
              <a:t>a more flexible site design.  </a:t>
            </a:r>
            <a:endParaRPr lang="en-US" sz="2000" b="1" dirty="0" smtClean="0">
              <a:solidFill>
                <a:schemeClr val="tx1"/>
              </a:solidFill>
            </a:endParaRPr>
          </a:p>
          <a:p>
            <a:pPr marL="0" indent="0">
              <a:buNone/>
            </a:pPr>
            <a:endParaRPr lang="en-US" sz="2000" b="1" dirty="0">
              <a:solidFill>
                <a:schemeClr val="tx1"/>
              </a:solidFill>
            </a:endParaRPr>
          </a:p>
          <a:p>
            <a:pPr marL="0" indent="0">
              <a:buNone/>
            </a:pPr>
            <a:r>
              <a:rPr lang="en-US" sz="2000" b="1" dirty="0" smtClean="0">
                <a:solidFill>
                  <a:schemeClr val="tx1"/>
                </a:solidFill>
              </a:rPr>
              <a:t>The </a:t>
            </a:r>
            <a:r>
              <a:rPr lang="en-US" sz="2000" b="1" dirty="0">
                <a:solidFill>
                  <a:schemeClr val="tx1"/>
                </a:solidFill>
              </a:rPr>
              <a:t>LID Performance Standard requires modeling by a Washington State Licensed Professional Engineer. </a:t>
            </a:r>
            <a:r>
              <a:rPr lang="en-US" sz="2000" b="1" dirty="0" smtClean="0">
                <a:solidFill>
                  <a:schemeClr val="tx1"/>
                </a:solidFill>
              </a:rPr>
              <a:t> The </a:t>
            </a:r>
            <a:r>
              <a:rPr lang="en-US" sz="2000" b="1" dirty="0">
                <a:solidFill>
                  <a:schemeClr val="tx1"/>
                </a:solidFill>
              </a:rPr>
              <a:t>modeling outputs shall be included in </a:t>
            </a:r>
            <a:r>
              <a:rPr lang="en-US" sz="2000" b="1" dirty="0" smtClean="0">
                <a:solidFill>
                  <a:schemeClr val="tx1"/>
                </a:solidFill>
              </a:rPr>
              <a:t>the </a:t>
            </a:r>
            <a:r>
              <a:rPr lang="en-US" sz="2000" b="1" dirty="0">
                <a:solidFill>
                  <a:schemeClr val="tx1"/>
                </a:solidFill>
              </a:rPr>
              <a:t>Stormwater Site Plan Report.  See Volume 2 - Documentation for additional information on </a:t>
            </a:r>
            <a:r>
              <a:rPr lang="en-US" sz="2000" b="1" dirty="0" smtClean="0">
                <a:solidFill>
                  <a:schemeClr val="tx1"/>
                </a:solidFill>
              </a:rPr>
              <a:t>what </a:t>
            </a:r>
            <a:r>
              <a:rPr lang="en-US" sz="2000" b="1" dirty="0">
                <a:solidFill>
                  <a:schemeClr val="tx1"/>
                </a:solidFill>
              </a:rPr>
              <a:t>is required for modeling </a:t>
            </a:r>
            <a:r>
              <a:rPr lang="en-US" sz="2000" b="1" dirty="0" smtClean="0">
                <a:solidFill>
                  <a:schemeClr val="tx1"/>
                </a:solidFill>
              </a:rPr>
              <a:t>outputs.</a:t>
            </a:r>
          </a:p>
          <a:p>
            <a:pPr marL="0" indent="0">
              <a:buNone/>
            </a:pPr>
            <a:endParaRPr lang="en-US" sz="2000" b="1" dirty="0">
              <a:solidFill>
                <a:schemeClr val="tx1"/>
              </a:solidFill>
            </a:endParaRPr>
          </a:p>
          <a:p>
            <a:pPr marL="0" indent="0">
              <a:buNone/>
            </a:pPr>
            <a:r>
              <a:rPr lang="en-US" sz="2000" b="1" dirty="0" smtClean="0">
                <a:solidFill>
                  <a:schemeClr val="tx1"/>
                </a:solidFill>
              </a:rPr>
              <a:t>Utilize </a:t>
            </a:r>
            <a:r>
              <a:rPr lang="en-US" sz="2000" b="1" dirty="0">
                <a:solidFill>
                  <a:schemeClr val="tx1"/>
                </a:solidFill>
              </a:rPr>
              <a:t>one or a combination of Flow Control BMPs to meet the flow reduction modeling </a:t>
            </a:r>
            <a:r>
              <a:rPr lang="en-US" sz="2000" b="1" dirty="0" smtClean="0">
                <a:solidFill>
                  <a:schemeClr val="tx1"/>
                </a:solidFill>
              </a:rPr>
              <a:t>standards </a:t>
            </a:r>
            <a:r>
              <a:rPr lang="en-US" sz="2000" b="1" dirty="0">
                <a:solidFill>
                  <a:schemeClr val="tx1"/>
                </a:solidFill>
              </a:rPr>
              <a:t>below.  Rain Gardens cannot be used to achieve the LID Performance Standard </a:t>
            </a:r>
            <a:r>
              <a:rPr lang="en-US" sz="2000" b="1" dirty="0" smtClean="0">
                <a:solidFill>
                  <a:schemeClr val="tx1"/>
                </a:solidFill>
              </a:rPr>
              <a:t>though </a:t>
            </a:r>
            <a:r>
              <a:rPr lang="en-US" sz="2000" b="1" dirty="0">
                <a:solidFill>
                  <a:schemeClr val="tx1"/>
                </a:solidFill>
              </a:rPr>
              <a:t>Bioretention may be used provided it is designed to provide flow </a:t>
            </a:r>
            <a:r>
              <a:rPr lang="en-US" sz="2000" b="1" dirty="0" smtClean="0">
                <a:solidFill>
                  <a:schemeClr val="tx1"/>
                </a:solidFill>
              </a:rPr>
              <a:t>control.  </a:t>
            </a:r>
          </a:p>
          <a:p>
            <a:pPr marL="0" indent="0">
              <a:buNone/>
            </a:pPr>
            <a:endParaRPr lang="en-US" sz="1200"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04807036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200" dirty="0"/>
              <a:t>MR #5 – LID Performance Standard</a:t>
            </a:r>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pPr marL="0" indent="0">
              <a:buNone/>
            </a:pPr>
            <a:r>
              <a:rPr lang="en-US" sz="1600" b="1" dirty="0">
                <a:solidFill>
                  <a:schemeClr val="tx1"/>
                </a:solidFill>
              </a:rPr>
              <a:t>Using an Ecology approved continuous simulation model (assuming a 15-minute </a:t>
            </a:r>
            <a:r>
              <a:rPr lang="en-US" sz="1600" b="1" dirty="0" err="1">
                <a:solidFill>
                  <a:schemeClr val="tx1"/>
                </a:solidFill>
              </a:rPr>
              <a:t>timestep</a:t>
            </a:r>
            <a:r>
              <a:rPr lang="en-US" sz="1600" b="1" dirty="0">
                <a:solidFill>
                  <a:schemeClr val="tx1"/>
                </a:solidFill>
              </a:rPr>
              <a:t>) for design, stormwater discharges shall match developed discharge durations to </a:t>
            </a:r>
            <a:r>
              <a:rPr lang="en-US" sz="1600" b="1" dirty="0" err="1">
                <a:solidFill>
                  <a:schemeClr val="tx1"/>
                </a:solidFill>
              </a:rPr>
              <a:t>predeveloped</a:t>
            </a:r>
            <a:r>
              <a:rPr lang="en-US" sz="1600" b="1" dirty="0">
                <a:solidFill>
                  <a:schemeClr val="tx1"/>
                </a:solidFill>
              </a:rPr>
              <a:t> discharge durations for the range of </a:t>
            </a:r>
            <a:r>
              <a:rPr lang="en-US" sz="1600" b="1" dirty="0" err="1">
                <a:solidFill>
                  <a:schemeClr val="tx1"/>
                </a:solidFill>
              </a:rPr>
              <a:t>predeveloped</a:t>
            </a:r>
            <a:r>
              <a:rPr lang="en-US" sz="1600" b="1" dirty="0">
                <a:solidFill>
                  <a:schemeClr val="tx1"/>
                </a:solidFill>
              </a:rPr>
              <a:t> discharge rates from 8% of the 2-year return period flowrate to 50% of the 2-year return period flowrate.  Projects required to comply with Minimum Requirement #7 must match developed discharge durations to </a:t>
            </a:r>
            <a:r>
              <a:rPr lang="en-US" sz="1600" b="1" dirty="0" err="1">
                <a:solidFill>
                  <a:schemeClr val="tx1"/>
                </a:solidFill>
              </a:rPr>
              <a:t>predeveloped</a:t>
            </a:r>
            <a:r>
              <a:rPr lang="en-US" sz="1600" b="1" dirty="0">
                <a:solidFill>
                  <a:schemeClr val="tx1"/>
                </a:solidFill>
              </a:rPr>
              <a:t> discharge durations for the range of </a:t>
            </a:r>
            <a:r>
              <a:rPr lang="en-US" sz="1600" b="1" dirty="0" err="1">
                <a:solidFill>
                  <a:schemeClr val="tx1"/>
                </a:solidFill>
              </a:rPr>
              <a:t>predeveloped</a:t>
            </a:r>
            <a:r>
              <a:rPr lang="en-US" sz="1600" b="1" dirty="0">
                <a:solidFill>
                  <a:schemeClr val="tx1"/>
                </a:solidFill>
              </a:rPr>
              <a:t> discharge rates from 8% of the 2-year return period flowrate up to the full 50-year return period flowrate.</a:t>
            </a:r>
          </a:p>
          <a:p>
            <a:pPr marL="0" indent="0">
              <a:buNone/>
            </a:pPr>
            <a:endParaRPr lang="en-US" sz="1600" b="1" dirty="0">
              <a:solidFill>
                <a:schemeClr val="tx1"/>
              </a:solidFill>
            </a:endParaRPr>
          </a:p>
          <a:p>
            <a:pPr marL="0" indent="0">
              <a:buNone/>
            </a:pPr>
            <a:r>
              <a:rPr lang="en-US" sz="1600" b="1" dirty="0">
                <a:solidFill>
                  <a:schemeClr val="tx1"/>
                </a:solidFill>
              </a:rPr>
              <a:t>The </a:t>
            </a:r>
            <a:r>
              <a:rPr lang="en-US" sz="1600" b="1" dirty="0" err="1">
                <a:solidFill>
                  <a:schemeClr val="tx1"/>
                </a:solidFill>
              </a:rPr>
              <a:t>predeveloped</a:t>
            </a:r>
            <a:r>
              <a:rPr lang="en-US" sz="1600" b="1" dirty="0">
                <a:solidFill>
                  <a:schemeClr val="tx1"/>
                </a:solidFill>
              </a:rPr>
              <a:t> condition to be matched shall be a forested land cover condition unless:</a:t>
            </a:r>
          </a:p>
          <a:p>
            <a:r>
              <a:rPr lang="en-US" sz="1600" b="1" dirty="0">
                <a:solidFill>
                  <a:schemeClr val="tx1"/>
                </a:solidFill>
              </a:rPr>
              <a:t>Reasonable historic information is provided that indicates the site was prairie prior to settlement.</a:t>
            </a:r>
          </a:p>
          <a:p>
            <a:pPr lvl="1"/>
            <a:r>
              <a:rPr lang="en-US" b="1" dirty="0">
                <a:solidFill>
                  <a:schemeClr val="tx1"/>
                </a:solidFill>
              </a:rPr>
              <a:t>Note: an applicant may submit this historical information as part of the Stormwater Site Plan Report for any given project.</a:t>
            </a:r>
          </a:p>
          <a:p>
            <a:pPr lvl="1"/>
            <a:r>
              <a:rPr lang="en-US" b="1" dirty="0">
                <a:solidFill>
                  <a:schemeClr val="tx1"/>
                </a:solidFill>
              </a:rPr>
              <a:t>In this case, the </a:t>
            </a:r>
            <a:r>
              <a:rPr lang="en-US" b="1" dirty="0" err="1">
                <a:solidFill>
                  <a:schemeClr val="tx1"/>
                </a:solidFill>
              </a:rPr>
              <a:t>predeveloped</a:t>
            </a:r>
            <a:r>
              <a:rPr lang="en-US" b="1" dirty="0">
                <a:solidFill>
                  <a:schemeClr val="tx1"/>
                </a:solidFill>
              </a:rPr>
              <a:t> condition to be matched can be modeled as pasture.</a:t>
            </a:r>
          </a:p>
          <a:p>
            <a:endParaRPr lang="en-US" sz="1600" b="1" dirty="0">
              <a:solidFill>
                <a:schemeClr val="tx1"/>
              </a:solidFill>
            </a:endParaRPr>
          </a:p>
          <a:p>
            <a:r>
              <a:rPr lang="en-US" sz="1600" b="1" dirty="0">
                <a:solidFill>
                  <a:schemeClr val="tx1"/>
                </a:solidFill>
              </a:rPr>
              <a:t>The project is located within an area which has been verified to have 40% Total Impervious Area as of 1985  (the drainage area of the immediate stream and all subsequent downstream basins have had at least 40% total impervious area (TIA) since 1985).  Figure 1 - 4: 40% Total Impervious Area as of 1985 depicts those areas meeting the criteria.  The City of Tacoma </a:t>
            </a:r>
            <a:r>
              <a:rPr lang="en-US" sz="1600" b="1" dirty="0" err="1">
                <a:solidFill>
                  <a:schemeClr val="tx1"/>
                </a:solidFill>
              </a:rPr>
              <a:t>tMap</a:t>
            </a:r>
            <a:r>
              <a:rPr lang="en-US" sz="1600" b="1" dirty="0">
                <a:solidFill>
                  <a:schemeClr val="tx1"/>
                </a:solidFill>
              </a:rPr>
              <a:t> also has a layer showing these areas. </a:t>
            </a:r>
          </a:p>
          <a:p>
            <a:pPr lvl="1"/>
            <a:r>
              <a:rPr lang="en-US" b="1" dirty="0">
                <a:solidFill>
                  <a:schemeClr val="tx1"/>
                </a:solidFill>
              </a:rPr>
              <a:t>Note: only the approved map determines these areas.  Additionally areas cannot be added on a case by case basis.   In this case, the </a:t>
            </a:r>
            <a:r>
              <a:rPr lang="en-US" b="1" dirty="0" err="1">
                <a:solidFill>
                  <a:schemeClr val="tx1"/>
                </a:solidFill>
              </a:rPr>
              <a:t>predeveloped</a:t>
            </a:r>
            <a:r>
              <a:rPr lang="en-US" b="1" dirty="0">
                <a:solidFill>
                  <a:schemeClr val="tx1"/>
                </a:solidFill>
              </a:rPr>
              <a:t> condition to be matched can be the existing land cover condition.</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017337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16" b="2514"/>
          <a:stretch/>
        </p:blipFill>
        <p:spPr>
          <a:xfrm>
            <a:off x="2005388" y="1"/>
            <a:ext cx="5105400" cy="6248400"/>
          </a:xfrm>
          <a:prstGeom prst="rect">
            <a:avLst/>
          </a:prstGeom>
        </p:spPr>
      </p:pic>
      <p:cxnSp>
        <p:nvCxnSpPr>
          <p:cNvPr id="3" name="Straight Connector 2"/>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7944016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What to Submit – MR#5</a:t>
            </a:r>
            <a:endParaRPr lang="en-US" dirty="0"/>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marL="0" indent="0">
              <a:buNone/>
            </a:pPr>
            <a:r>
              <a:rPr lang="en-US" b="1" u="sng" dirty="0">
                <a:solidFill>
                  <a:schemeClr val="tx1"/>
                </a:solidFill>
              </a:rPr>
              <a:t>If using the List Approach:</a:t>
            </a:r>
            <a:endParaRPr lang="en-US" b="1" dirty="0">
              <a:solidFill>
                <a:schemeClr val="tx1"/>
              </a:solidFill>
            </a:endParaRPr>
          </a:p>
          <a:p>
            <a:pPr lvl="0"/>
            <a:r>
              <a:rPr lang="en-US" dirty="0">
                <a:solidFill>
                  <a:schemeClr val="tx1"/>
                </a:solidFill>
              </a:rPr>
              <a:t>State the BMPs being used for each surface type.  Provide the BMP name(s) and number(s) from the SWMM.</a:t>
            </a:r>
          </a:p>
          <a:p>
            <a:pPr lvl="0"/>
            <a:r>
              <a:rPr lang="en-US" dirty="0">
                <a:solidFill>
                  <a:schemeClr val="tx1"/>
                </a:solidFill>
              </a:rPr>
              <a:t>Include the infeasibility </a:t>
            </a:r>
            <a:r>
              <a:rPr lang="en-US" u="sng" dirty="0">
                <a:solidFill>
                  <a:schemeClr val="tx1"/>
                </a:solidFill>
              </a:rPr>
              <a:t>checklist</a:t>
            </a:r>
            <a:r>
              <a:rPr lang="en-US" dirty="0">
                <a:solidFill>
                  <a:schemeClr val="tx1"/>
                </a:solidFill>
              </a:rPr>
              <a:t> </a:t>
            </a:r>
            <a:r>
              <a:rPr lang="en-US" dirty="0" smtClean="0">
                <a:solidFill>
                  <a:schemeClr val="tx1"/>
                </a:solidFill>
              </a:rPr>
              <a:t>for </a:t>
            </a:r>
            <a:r>
              <a:rPr lang="en-US" dirty="0">
                <a:solidFill>
                  <a:schemeClr val="tx1"/>
                </a:solidFill>
              </a:rPr>
              <a:t>any BMPs deemed infeasible.  </a:t>
            </a:r>
          </a:p>
          <a:p>
            <a:pPr lvl="0"/>
            <a:r>
              <a:rPr lang="en-US" dirty="0">
                <a:solidFill>
                  <a:schemeClr val="tx1"/>
                </a:solidFill>
              </a:rPr>
              <a:t>Include a reference to associated documents used for determining infeasibility such as Soils Report, survey showing project site topography, maps showing distance to property lines, etc.</a:t>
            </a:r>
          </a:p>
          <a:p>
            <a:pPr lvl="0"/>
            <a:r>
              <a:rPr lang="en-US" dirty="0">
                <a:solidFill>
                  <a:schemeClr val="tx1"/>
                </a:solidFill>
              </a:rPr>
              <a:t>Provide </a:t>
            </a:r>
            <a:r>
              <a:rPr lang="en-US" u="sng" dirty="0">
                <a:solidFill>
                  <a:schemeClr val="tx1"/>
                </a:solidFill>
              </a:rPr>
              <a:t>sizing calculations</a:t>
            </a:r>
            <a:r>
              <a:rPr lang="en-US" dirty="0">
                <a:solidFill>
                  <a:schemeClr val="tx1"/>
                </a:solidFill>
              </a:rPr>
              <a:t> </a:t>
            </a:r>
            <a:r>
              <a:rPr lang="en-US" dirty="0" smtClean="0">
                <a:solidFill>
                  <a:schemeClr val="tx1"/>
                </a:solidFill>
              </a:rPr>
              <a:t>for </a:t>
            </a:r>
            <a:r>
              <a:rPr lang="en-US" dirty="0">
                <a:solidFill>
                  <a:schemeClr val="tx1"/>
                </a:solidFill>
              </a:rPr>
              <a:t>all BMPs proposed.   </a:t>
            </a:r>
          </a:p>
          <a:p>
            <a:r>
              <a:rPr lang="en-US" dirty="0">
                <a:solidFill>
                  <a:schemeClr val="tx1"/>
                </a:solidFill>
              </a:rPr>
              <a:t> Infeasibility checklists are available at </a:t>
            </a:r>
            <a:r>
              <a:rPr lang="en-US" u="sng" dirty="0">
                <a:solidFill>
                  <a:schemeClr val="tx1"/>
                </a:solidFill>
                <a:hlinkClick r:id="rId3"/>
              </a:rPr>
              <a:t>www.cityoftacoma.org/stormwatermanual_templates</a:t>
            </a:r>
            <a:r>
              <a:rPr lang="en-US" dirty="0">
                <a:solidFill>
                  <a:schemeClr val="tx1"/>
                </a:solidFill>
              </a:rPr>
              <a:t>.  Include only the infeasibility checklists necessary for the project.</a:t>
            </a:r>
          </a:p>
          <a:p>
            <a:r>
              <a:rPr lang="en-US" dirty="0">
                <a:solidFill>
                  <a:schemeClr val="tx1"/>
                </a:solidFill>
              </a:rPr>
              <a:t> Facility sizing sheets can be found at </a:t>
            </a:r>
            <a:r>
              <a:rPr lang="en-US" u="sng" dirty="0">
                <a:solidFill>
                  <a:schemeClr val="tx1"/>
                </a:solidFill>
                <a:hlinkClick r:id="rId3"/>
              </a:rPr>
              <a:t>www.cityoftacoma.org/stormwatermanual_templates</a:t>
            </a:r>
            <a:r>
              <a:rPr lang="en-US" dirty="0">
                <a:solidFill>
                  <a:schemeClr val="tx1"/>
                </a:solidFill>
              </a:rPr>
              <a:t>.  </a:t>
            </a:r>
            <a:endParaRPr lang="en-US" dirty="0" smtClean="0">
              <a:solidFill>
                <a:schemeClr val="tx1"/>
              </a:solidFill>
            </a:endParaRPr>
          </a:p>
          <a:p>
            <a:pPr marL="0" lvl="0" indent="0">
              <a:buNone/>
            </a:pPr>
            <a:endParaRPr lang="en-US" b="1" u="sng" dirty="0" smtClean="0">
              <a:solidFill>
                <a:schemeClr val="tx1"/>
              </a:solidFill>
            </a:endParaRPr>
          </a:p>
          <a:p>
            <a:pPr marL="0" lvl="0" indent="0">
              <a:buNone/>
            </a:pPr>
            <a:r>
              <a:rPr lang="en-US" b="1" u="sng" dirty="0" smtClean="0">
                <a:solidFill>
                  <a:schemeClr val="tx1"/>
                </a:solidFill>
              </a:rPr>
              <a:t>If </a:t>
            </a:r>
            <a:r>
              <a:rPr lang="en-US" b="1" u="sng" dirty="0">
                <a:solidFill>
                  <a:schemeClr val="tx1"/>
                </a:solidFill>
              </a:rPr>
              <a:t>using the LID Performance Standard</a:t>
            </a:r>
            <a:endParaRPr lang="en-US" b="1" dirty="0">
              <a:solidFill>
                <a:schemeClr val="tx1"/>
              </a:solidFill>
            </a:endParaRPr>
          </a:p>
          <a:p>
            <a:pPr lvl="0"/>
            <a:r>
              <a:rPr lang="en-US" dirty="0">
                <a:solidFill>
                  <a:schemeClr val="tx1"/>
                </a:solidFill>
              </a:rPr>
              <a:t>State the BMPs being used for compliance.  Provide the BMP name(s) and number(s).  </a:t>
            </a:r>
          </a:p>
          <a:p>
            <a:pPr lvl="0"/>
            <a:r>
              <a:rPr lang="en-US" dirty="0">
                <a:solidFill>
                  <a:schemeClr val="tx1"/>
                </a:solidFill>
              </a:rPr>
              <a:t>State that BMP L613: Post-Construction Soil Quality and Depth is being used.</a:t>
            </a:r>
          </a:p>
          <a:p>
            <a:pPr lvl="0"/>
            <a:r>
              <a:rPr lang="en-US" dirty="0">
                <a:solidFill>
                  <a:schemeClr val="tx1"/>
                </a:solidFill>
              </a:rPr>
              <a:t>Provide sizing calculations for all BMPs proposed.</a:t>
            </a:r>
          </a:p>
          <a:p>
            <a:pPr lvl="0"/>
            <a:r>
              <a:rPr lang="en-US" dirty="0">
                <a:solidFill>
                  <a:schemeClr val="tx1"/>
                </a:solidFill>
              </a:rPr>
              <a:t>Provide the modeling report showing that with the use of BMPs, the LID Performance Standard is met.  Include modeling report as appendix to </a:t>
            </a:r>
            <a:r>
              <a:rPr lang="en-US" dirty="0" smtClean="0">
                <a:solidFill>
                  <a:schemeClr val="tx1"/>
                </a:solidFill>
              </a:rPr>
              <a:t>the SSP.  </a:t>
            </a:r>
            <a:r>
              <a:rPr lang="en-US" dirty="0">
                <a:solidFill>
                  <a:schemeClr val="tx1"/>
                </a:solidFill>
              </a:rPr>
              <a:t> </a:t>
            </a:r>
          </a:p>
          <a:p>
            <a:pPr marL="0" indent="0">
              <a:buNone/>
            </a:pPr>
            <a:endParaRPr lang="en-US" dirty="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81803591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MR #5 – Infeasibility Checklists</a:t>
            </a:r>
          </a:p>
        </p:txBody>
      </p:sp>
      <p:sp>
        <p:nvSpPr>
          <p:cNvPr id="3" name="Content Placeholder 2"/>
          <p:cNvSpPr>
            <a:spLocks noGrp="1"/>
          </p:cNvSpPr>
          <p:nvPr>
            <p:ph sz="half" idx="2"/>
          </p:nvPr>
        </p:nvSpPr>
        <p:spPr>
          <a:xfrm>
            <a:off x="6019800" y="914400"/>
            <a:ext cx="2971800" cy="4525963"/>
          </a:xfrm>
        </p:spPr>
        <p:txBody>
          <a:bodyPr>
            <a:normAutofit lnSpcReduction="10000"/>
          </a:bodyPr>
          <a:lstStyle/>
          <a:p>
            <a:r>
              <a:rPr lang="en-US" b="1" dirty="0" smtClean="0">
                <a:solidFill>
                  <a:schemeClr val="tx1"/>
                </a:solidFill>
              </a:rPr>
              <a:t>No need to answer all questions.  Unless otherwise noted, a single answer of No means the BMP is infeasible.</a:t>
            </a:r>
          </a:p>
          <a:p>
            <a:r>
              <a:rPr lang="en-US" b="1" dirty="0" smtClean="0">
                <a:solidFill>
                  <a:schemeClr val="tx1"/>
                </a:solidFill>
              </a:rPr>
              <a:t>Certain criteria require specific expertise like P.E. or soils report.    </a:t>
            </a:r>
            <a:endParaRPr lang="en-US" b="1" dirty="0">
              <a:solidFill>
                <a:schemeClr val="tx1"/>
              </a:solidFill>
            </a:endParaRPr>
          </a:p>
        </p:txBody>
      </p:sp>
      <p:graphicFrame>
        <p:nvGraphicFramePr>
          <p:cNvPr id="5" name="Content Placeholder 4"/>
          <p:cNvGraphicFramePr>
            <a:graphicFrameLocks noGrp="1" noChangeAspect="1"/>
          </p:cNvGraphicFramePr>
          <p:nvPr>
            <p:ph sz="quarter" idx="13"/>
            <p:extLst>
              <p:ext uri="{D42A27DB-BD31-4B8C-83A1-F6EECF244321}">
                <p14:modId xmlns:p14="http://schemas.microsoft.com/office/powerpoint/2010/main" val="1789798756"/>
              </p:ext>
            </p:extLst>
          </p:nvPr>
        </p:nvGraphicFramePr>
        <p:xfrm>
          <a:off x="659164" y="594693"/>
          <a:ext cx="4038600" cy="5789572"/>
        </p:xfrm>
        <a:graphic>
          <a:graphicData uri="http://schemas.openxmlformats.org/presentationml/2006/ole">
            <mc:AlternateContent xmlns:mc="http://schemas.openxmlformats.org/markup-compatibility/2006">
              <mc:Choice xmlns:v="urn:schemas-microsoft-com:vml" Requires="v">
                <p:oleObj spid="_x0000_s2122" name="Document" r:id="rId4" imgW="6093197" imgH="8734078" progId="Word.Document.12">
                  <p:embed/>
                </p:oleObj>
              </mc:Choice>
              <mc:Fallback>
                <p:oleObj name="Document" r:id="rId4" imgW="6093197" imgH="8734078" progId="Word.Document.12">
                  <p:embed/>
                  <p:pic>
                    <p:nvPicPr>
                      <p:cNvPr id="4" name="Object 3"/>
                      <p:cNvPicPr/>
                      <p:nvPr/>
                    </p:nvPicPr>
                    <p:blipFill>
                      <a:blip r:embed="rId5"/>
                      <a:stretch>
                        <a:fillRect/>
                      </a:stretch>
                    </p:blipFill>
                    <p:spPr>
                      <a:xfrm>
                        <a:off x="659164" y="594693"/>
                        <a:ext cx="4038600" cy="5789572"/>
                      </a:xfrm>
                      <a:prstGeom prst="rect">
                        <a:avLst/>
                      </a:prstGeom>
                    </p:spPr>
                  </p:pic>
                </p:oleObj>
              </mc:Fallback>
            </mc:AlternateContent>
          </a:graphicData>
        </a:graphic>
      </p:graphicFrame>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188113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MR #5 – List Approach Sizing Sheets</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492574903"/>
              </p:ext>
            </p:extLst>
          </p:nvPr>
        </p:nvGraphicFramePr>
        <p:xfrm>
          <a:off x="1828800" y="707726"/>
          <a:ext cx="5486400" cy="5540674"/>
        </p:xfrm>
        <a:graphic>
          <a:graphicData uri="http://schemas.openxmlformats.org/presentationml/2006/ole">
            <mc:AlternateContent xmlns:mc="http://schemas.openxmlformats.org/markup-compatibility/2006">
              <mc:Choice xmlns:v="urn:schemas-microsoft-com:vml" Requires="v">
                <p:oleObj spid="_x0000_s3147" name="Document" r:id="rId4" imgW="5940984" imgH="6902721" progId="Word.Document.12">
                  <p:embed/>
                </p:oleObj>
              </mc:Choice>
              <mc:Fallback>
                <p:oleObj name="Document" r:id="rId4" imgW="5940984" imgH="6902721" progId="Word.Document.12">
                  <p:embed/>
                  <p:pic>
                    <p:nvPicPr>
                      <p:cNvPr id="0" name=""/>
                      <p:cNvPicPr/>
                      <p:nvPr/>
                    </p:nvPicPr>
                    <p:blipFill>
                      <a:blip r:embed="rId5"/>
                      <a:stretch>
                        <a:fillRect/>
                      </a:stretch>
                    </p:blipFill>
                    <p:spPr>
                      <a:xfrm>
                        <a:off x="1828800" y="707726"/>
                        <a:ext cx="5486400" cy="5540674"/>
                      </a:xfrm>
                      <a:prstGeom prst="rect">
                        <a:avLst/>
                      </a:prstGeom>
                    </p:spPr>
                  </p:pic>
                </p:oleObj>
              </mc:Fallback>
            </mc:AlternateContent>
          </a:graphicData>
        </a:graphic>
      </p:graphicFrame>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8736486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MR#5 – Common Mistakes</a:t>
            </a:r>
            <a:endParaRPr lang="en-US" sz="4000" dirty="0"/>
          </a:p>
        </p:txBody>
      </p:sp>
      <p:sp>
        <p:nvSpPr>
          <p:cNvPr id="3" name="Content Placeholder 2"/>
          <p:cNvSpPr>
            <a:spLocks noGrp="1"/>
          </p:cNvSpPr>
          <p:nvPr>
            <p:ph idx="1"/>
          </p:nvPr>
        </p:nvSpPr>
        <p:spPr/>
        <p:txBody>
          <a:bodyPr/>
          <a:lstStyle/>
          <a:p>
            <a:r>
              <a:rPr lang="en-US" b="1" dirty="0" smtClean="0">
                <a:solidFill>
                  <a:schemeClr val="tx1"/>
                </a:solidFill>
              </a:rPr>
              <a:t>Not using infeasibility criteria contained within the SWMM.</a:t>
            </a:r>
          </a:p>
          <a:p>
            <a:r>
              <a:rPr lang="en-US" b="1" dirty="0" smtClean="0">
                <a:solidFill>
                  <a:schemeClr val="tx1"/>
                </a:solidFill>
              </a:rPr>
              <a:t>Just stating infiltration is not feasible.  This is not an infeasibility criteria.</a:t>
            </a:r>
          </a:p>
          <a:p>
            <a:r>
              <a:rPr lang="en-US" b="1" dirty="0" smtClean="0">
                <a:solidFill>
                  <a:schemeClr val="tx1"/>
                </a:solidFill>
              </a:rPr>
              <a:t>Not including supporting materials for infeasibility such as soils report, setback information, etc.</a:t>
            </a:r>
          </a:p>
          <a:p>
            <a:r>
              <a:rPr lang="en-US" b="1" dirty="0" smtClean="0">
                <a:solidFill>
                  <a:schemeClr val="tx1"/>
                </a:solidFill>
              </a:rPr>
              <a:t>Sizing information not included for feasible BMPs.</a:t>
            </a:r>
          </a:p>
          <a:p>
            <a:r>
              <a:rPr lang="en-US" b="1" dirty="0" smtClean="0">
                <a:solidFill>
                  <a:schemeClr val="tx1"/>
                </a:solidFill>
              </a:rPr>
              <a:t>Not including full WWHM report to substantiate LID Performance Standard.</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7452177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674"/>
          </a:xfrm>
        </p:spPr>
        <p:txBody>
          <a:bodyPr/>
          <a:lstStyle/>
          <a:p>
            <a:r>
              <a:rPr lang="en-US" dirty="0" smtClean="0"/>
              <a:t>Our Project MR#5</a:t>
            </a:r>
            <a:endParaRPr lang="en-US" dirty="0"/>
          </a:p>
        </p:txBody>
      </p:sp>
      <p:pic>
        <p:nvPicPr>
          <p:cNvPr id="4" name="Content Placeholder 3"/>
          <p:cNvPicPr>
            <a:picLocks noGrp="1" noChangeAspect="1"/>
          </p:cNvPicPr>
          <p:nvPr>
            <p:ph idx="1"/>
          </p:nvPr>
        </p:nvPicPr>
        <p:blipFill>
          <a:blip r:embed="rId3"/>
          <a:stretch>
            <a:fillRect/>
          </a:stretch>
        </p:blipFill>
        <p:spPr>
          <a:xfrm>
            <a:off x="0" y="1256252"/>
            <a:ext cx="4754409" cy="2580481"/>
          </a:xfrm>
          <a:prstGeom prst="rect">
            <a:avLst/>
          </a:prstGeom>
        </p:spPr>
      </p:pic>
      <p:pic>
        <p:nvPicPr>
          <p:cNvPr id="5" name="Picture 4"/>
          <p:cNvPicPr>
            <a:picLocks noChangeAspect="1"/>
          </p:cNvPicPr>
          <p:nvPr/>
        </p:nvPicPr>
        <p:blipFill>
          <a:blip r:embed="rId4"/>
          <a:stretch>
            <a:fillRect/>
          </a:stretch>
        </p:blipFill>
        <p:spPr>
          <a:xfrm>
            <a:off x="4373884" y="1170932"/>
            <a:ext cx="4071194" cy="2257425"/>
          </a:xfrm>
          <a:prstGeom prst="rect">
            <a:avLst/>
          </a:prstGeom>
        </p:spPr>
      </p:pic>
      <p:pic>
        <p:nvPicPr>
          <p:cNvPr id="6" name="Picture 5"/>
          <p:cNvPicPr>
            <a:picLocks noChangeAspect="1"/>
          </p:cNvPicPr>
          <p:nvPr/>
        </p:nvPicPr>
        <p:blipFill>
          <a:blip r:embed="rId5"/>
          <a:stretch>
            <a:fillRect/>
          </a:stretch>
        </p:blipFill>
        <p:spPr>
          <a:xfrm>
            <a:off x="3505200" y="3997992"/>
            <a:ext cx="4610518" cy="2105025"/>
          </a:xfrm>
          <a:prstGeom prst="rect">
            <a:avLst/>
          </a:prstGeom>
        </p:spPr>
      </p:pic>
      <p:sp>
        <p:nvSpPr>
          <p:cNvPr id="7" name="Footer Placeholder 4"/>
          <p:cNvSpPr>
            <a:spLocks noGrp="1"/>
          </p:cNvSpPr>
          <p:nvPr>
            <p:ph type="ftr" sz="quarter" idx="4294967295"/>
          </p:nvPr>
        </p:nvSpPr>
        <p:spPr>
          <a:xfrm>
            <a:off x="659164" y="6416675"/>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8" name="Straight Connector 7"/>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290241">
            <a:off x="7255254" y="3027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2044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How? Regulations!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000" b="1" dirty="0" smtClean="0">
                <a:solidFill>
                  <a:schemeClr val="tx1"/>
                </a:solidFill>
              </a:rPr>
              <a:t>The Presumptive Approach – Used by the City of Tacoma</a:t>
            </a:r>
          </a:p>
          <a:p>
            <a:pPr lvl="1"/>
            <a:r>
              <a:rPr lang="en-US" b="1" dirty="0" smtClean="0">
                <a:solidFill>
                  <a:schemeClr val="tx1"/>
                </a:solidFill>
              </a:rPr>
              <a:t>Ecology’s </a:t>
            </a:r>
            <a:r>
              <a:rPr lang="en-US" b="1" dirty="0">
                <a:solidFill>
                  <a:schemeClr val="tx1"/>
                </a:solidFill>
              </a:rPr>
              <a:t>SWMMWW is presumed to provide AKART when the proper BMPs are sized per the </a:t>
            </a:r>
            <a:r>
              <a:rPr lang="en-US" b="1" dirty="0" smtClean="0">
                <a:solidFill>
                  <a:schemeClr val="tx1"/>
                </a:solidFill>
              </a:rPr>
              <a:t>SWMMWW</a:t>
            </a:r>
            <a:r>
              <a:rPr lang="en-US" b="1" dirty="0">
                <a:solidFill>
                  <a:schemeClr val="tx1"/>
                </a:solidFill>
              </a:rPr>
              <a:t> </a:t>
            </a:r>
            <a:r>
              <a:rPr lang="en-US" b="1" dirty="0" smtClean="0">
                <a:solidFill>
                  <a:schemeClr val="tx1"/>
                </a:solidFill>
              </a:rPr>
              <a:t>because </a:t>
            </a:r>
            <a:r>
              <a:rPr lang="en-US" b="1" dirty="0">
                <a:solidFill>
                  <a:schemeClr val="tx1"/>
                </a:solidFill>
              </a:rPr>
              <a:t>the BMPs have been evaluated based on the design </a:t>
            </a:r>
            <a:r>
              <a:rPr lang="en-US" b="1" dirty="0" smtClean="0">
                <a:solidFill>
                  <a:schemeClr val="tx1"/>
                </a:solidFill>
              </a:rPr>
              <a:t>criteria.</a:t>
            </a:r>
          </a:p>
          <a:p>
            <a:pPr lvl="1"/>
            <a:r>
              <a:rPr lang="en-US" b="1" dirty="0" smtClean="0">
                <a:solidFill>
                  <a:schemeClr val="tx1"/>
                </a:solidFill>
              </a:rPr>
              <a:t>Equivalent stormwater management manuals are presumed to provide AKART. </a:t>
            </a:r>
          </a:p>
          <a:p>
            <a:pPr lvl="1"/>
            <a:endParaRPr lang="en-US" b="1" dirty="0">
              <a:solidFill>
                <a:schemeClr val="tx1"/>
              </a:solidFill>
            </a:endParaRPr>
          </a:p>
          <a:p>
            <a:r>
              <a:rPr lang="en-US" sz="2000" b="1" dirty="0">
                <a:solidFill>
                  <a:schemeClr val="tx1"/>
                </a:solidFill>
              </a:rPr>
              <a:t>The Demonstrative Approach</a:t>
            </a:r>
          </a:p>
          <a:p>
            <a:pPr lvl="1"/>
            <a:r>
              <a:rPr lang="en-US" b="1" dirty="0">
                <a:solidFill>
                  <a:schemeClr val="tx1"/>
                </a:solidFill>
              </a:rPr>
              <a:t>Project proponents who choose not to follow the design criteria for BMPs in the SWMM are not following the presumptive approach and must demonstrate that their project will not adversely impact water quality by collecting and providing supporting data to show that the alternative approach is protective of water quality and satisfies state and federal laws</a:t>
            </a:r>
          </a:p>
          <a:p>
            <a:pPr lvl="2"/>
            <a:r>
              <a:rPr lang="en-US" b="1" dirty="0">
                <a:solidFill>
                  <a:schemeClr val="tx1"/>
                </a:solidFill>
              </a:rPr>
              <a:t>Will likely require sampling of BMP or approach</a:t>
            </a:r>
            <a:r>
              <a:rPr lang="en-US" b="1" dirty="0" smtClean="0">
                <a:solidFill>
                  <a:schemeClr val="tx1"/>
                </a:solidFill>
              </a:rPr>
              <a:t>.</a:t>
            </a:r>
          </a:p>
          <a:p>
            <a:pPr marL="914400" lvl="2" indent="0">
              <a:buNone/>
            </a:pPr>
            <a:endParaRPr lang="en-US" b="1" dirty="0">
              <a:solidFill>
                <a:schemeClr val="tx1"/>
              </a:solidFill>
            </a:endParaRPr>
          </a:p>
          <a:p>
            <a:pPr marL="914400" lvl="2" indent="0">
              <a:buNone/>
            </a:pPr>
            <a:endParaRPr lang="en-US"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9432844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What looks like a half tomato?</a:t>
            </a:r>
          </a:p>
          <a:p>
            <a:pPr marL="0" indent="0">
              <a:buNone/>
            </a:pPr>
            <a:endParaRPr lang="en-US" sz="4000" b="1" dirty="0">
              <a:solidFill>
                <a:schemeClr val="tx1"/>
              </a:solidFill>
            </a:endParaRPr>
          </a:p>
          <a:p>
            <a:r>
              <a:rPr lang="en-US" sz="4000" b="1" dirty="0" smtClean="0">
                <a:solidFill>
                  <a:schemeClr val="tx1"/>
                </a:solidFill>
              </a:rPr>
              <a:t>The other half!!</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a:t>
            </a:r>
            <a:r>
              <a:rPr lang="en-US" dirty="0" smtClean="0">
                <a:effectLst>
                  <a:glow rad="228600">
                    <a:schemeClr val="accent1">
                      <a:satMod val="175000"/>
                      <a:alpha val="40000"/>
                    </a:schemeClr>
                  </a:glow>
                </a:effectLst>
              </a:rPr>
              <a:t>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97233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295400" y="1641659"/>
            <a:ext cx="6705600" cy="4546373"/>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effectLst>
                  <a:glow rad="228600">
                    <a:schemeClr val="accent1">
                      <a:satMod val="175000"/>
                      <a:alpha val="40000"/>
                    </a:schemeClr>
                  </a:glow>
                </a:effectLst>
              </a:rPr>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785119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MR #6 – Stormwater Treatment</a:t>
            </a:r>
            <a:endParaRPr lang="en-US" sz="4400"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600" b="1" dirty="0" smtClean="0">
                <a:solidFill>
                  <a:schemeClr val="tx1"/>
                </a:solidFill>
              </a:rPr>
              <a:t>Type of treatment required is based upon the project scope and receiving waterbody.</a:t>
            </a:r>
          </a:p>
          <a:p>
            <a:pPr marL="0" indent="0">
              <a:buNone/>
            </a:pPr>
            <a:endParaRPr lang="en-US" sz="1600" b="1" dirty="0" smtClean="0">
              <a:solidFill>
                <a:schemeClr val="tx1"/>
              </a:solidFill>
            </a:endParaRPr>
          </a:p>
          <a:p>
            <a:pPr marL="0" indent="0">
              <a:buNone/>
            </a:pPr>
            <a:r>
              <a:rPr lang="en-US" sz="1600" b="1" u="sng" dirty="0">
                <a:solidFill>
                  <a:schemeClr val="tx1"/>
                </a:solidFill>
              </a:rPr>
              <a:t>Oil Control BMPs </a:t>
            </a:r>
            <a:r>
              <a:rPr lang="en-US" sz="1600" b="1" dirty="0">
                <a:solidFill>
                  <a:schemeClr val="tx1"/>
                </a:solidFill>
              </a:rPr>
              <a:t>are required for areas within a project site that generate high concentrations of </a:t>
            </a:r>
            <a:r>
              <a:rPr lang="en-US" sz="1600" b="1" dirty="0" smtClean="0">
                <a:solidFill>
                  <a:schemeClr val="tx1"/>
                </a:solidFill>
              </a:rPr>
              <a:t>oil </a:t>
            </a:r>
            <a:r>
              <a:rPr lang="en-US" sz="1600" b="1" dirty="0">
                <a:solidFill>
                  <a:schemeClr val="tx1"/>
                </a:solidFill>
              </a:rPr>
              <a:t>due to high traffic turnover or the frequent transfer of oil. Areas that require oil control </a:t>
            </a:r>
            <a:r>
              <a:rPr lang="en-US" sz="1600" b="1" dirty="0" smtClean="0">
                <a:solidFill>
                  <a:schemeClr val="tx1"/>
                </a:solidFill>
              </a:rPr>
              <a:t>include:</a:t>
            </a:r>
          </a:p>
          <a:p>
            <a:r>
              <a:rPr lang="en-US" sz="1600" b="1" dirty="0" smtClean="0">
                <a:solidFill>
                  <a:schemeClr val="tx1"/>
                </a:solidFill>
              </a:rPr>
              <a:t>Areas </a:t>
            </a:r>
            <a:r>
              <a:rPr lang="en-US" sz="1600" b="1" dirty="0">
                <a:solidFill>
                  <a:schemeClr val="tx1"/>
                </a:solidFill>
              </a:rPr>
              <a:t>of commercial or industrial sites subject to an expected average daily traffic (ADT) </a:t>
            </a:r>
            <a:r>
              <a:rPr lang="en-US" sz="1600" b="1" dirty="0" smtClean="0">
                <a:solidFill>
                  <a:schemeClr val="tx1"/>
                </a:solidFill>
              </a:rPr>
              <a:t>count </a:t>
            </a:r>
            <a:r>
              <a:rPr lang="en-US" sz="1600" b="1" dirty="0">
                <a:solidFill>
                  <a:schemeClr val="tx1"/>
                </a:solidFill>
              </a:rPr>
              <a:t>equal to or greater than 100 vehicles per 1,000 square feet of gross building area, </a:t>
            </a:r>
            <a:r>
              <a:rPr lang="en-US" sz="1600" b="1" dirty="0" smtClean="0">
                <a:solidFill>
                  <a:schemeClr val="tx1"/>
                </a:solidFill>
              </a:rPr>
              <a:t>or </a:t>
            </a:r>
            <a:r>
              <a:rPr lang="en-US" sz="1600" b="1" dirty="0">
                <a:solidFill>
                  <a:schemeClr val="tx1"/>
                </a:solidFill>
              </a:rPr>
              <a:t>300 total trip ends per day.  </a:t>
            </a:r>
            <a:endParaRPr lang="en-US" sz="1600" b="1" dirty="0" smtClean="0">
              <a:solidFill>
                <a:schemeClr val="tx1"/>
              </a:solidFill>
            </a:endParaRPr>
          </a:p>
          <a:p>
            <a:r>
              <a:rPr lang="en-US" sz="1600" b="1" dirty="0" smtClean="0">
                <a:solidFill>
                  <a:schemeClr val="tx1"/>
                </a:solidFill>
              </a:rPr>
              <a:t>Areas </a:t>
            </a:r>
            <a:r>
              <a:rPr lang="en-US" sz="1600" b="1" dirty="0">
                <a:solidFill>
                  <a:schemeClr val="tx1"/>
                </a:solidFill>
              </a:rPr>
              <a:t>of commercial or industrial sites subject to petroleum storage and transfer in </a:t>
            </a:r>
            <a:r>
              <a:rPr lang="en-US" sz="1600" b="1" dirty="0" smtClean="0">
                <a:solidFill>
                  <a:schemeClr val="tx1"/>
                </a:solidFill>
              </a:rPr>
              <a:t>excess </a:t>
            </a:r>
            <a:r>
              <a:rPr lang="en-US" sz="1600" b="1" dirty="0">
                <a:solidFill>
                  <a:schemeClr val="tx1"/>
                </a:solidFill>
              </a:rPr>
              <a:t>of 1,500 gallons per year, not including routinely delivered heating oil.  </a:t>
            </a:r>
            <a:endParaRPr lang="en-US" sz="1600" b="1" dirty="0" smtClean="0">
              <a:solidFill>
                <a:schemeClr val="tx1"/>
              </a:solidFill>
            </a:endParaRPr>
          </a:p>
          <a:p>
            <a:r>
              <a:rPr lang="en-US" sz="1600" b="1" dirty="0" smtClean="0">
                <a:solidFill>
                  <a:schemeClr val="tx1"/>
                </a:solidFill>
              </a:rPr>
              <a:t>Areas </a:t>
            </a:r>
            <a:r>
              <a:rPr lang="en-US" sz="1600" b="1" dirty="0">
                <a:solidFill>
                  <a:schemeClr val="tx1"/>
                </a:solidFill>
              </a:rPr>
              <a:t>of commercial or industrial sites subject to parking, storage, or maintenance of 25 </a:t>
            </a:r>
            <a:r>
              <a:rPr lang="en-US" sz="1600" b="1" dirty="0" smtClean="0">
                <a:solidFill>
                  <a:schemeClr val="tx1"/>
                </a:solidFill>
              </a:rPr>
              <a:t>or </a:t>
            </a:r>
            <a:r>
              <a:rPr lang="en-US" sz="1600" b="1" dirty="0">
                <a:solidFill>
                  <a:schemeClr val="tx1"/>
                </a:solidFill>
              </a:rPr>
              <a:t>more vehicles that are over 10 tons gross weight (trucks, buses, trains, heavy </a:t>
            </a:r>
            <a:r>
              <a:rPr lang="en-US" sz="1600" b="1" dirty="0" smtClean="0">
                <a:solidFill>
                  <a:schemeClr val="tx1"/>
                </a:solidFill>
              </a:rPr>
              <a:t>equipment</a:t>
            </a:r>
            <a:r>
              <a:rPr lang="en-US" sz="1600" b="1" dirty="0">
                <a:solidFill>
                  <a:schemeClr val="tx1"/>
                </a:solidFill>
              </a:rPr>
              <a:t>, etc.).  </a:t>
            </a:r>
            <a:endParaRPr lang="en-US" sz="1600" b="1" dirty="0" smtClean="0">
              <a:solidFill>
                <a:schemeClr val="tx1"/>
              </a:solidFill>
            </a:endParaRPr>
          </a:p>
          <a:p>
            <a:r>
              <a:rPr lang="en-US" sz="1600" b="1" dirty="0" smtClean="0">
                <a:solidFill>
                  <a:schemeClr val="tx1"/>
                </a:solidFill>
              </a:rPr>
              <a:t>A </a:t>
            </a:r>
            <a:r>
              <a:rPr lang="en-US" sz="1600" b="1" dirty="0">
                <a:solidFill>
                  <a:schemeClr val="tx1"/>
                </a:solidFill>
              </a:rPr>
              <a:t>road intersection with a measured ADT count of 25,000 vehicles or more on the main </a:t>
            </a:r>
            <a:r>
              <a:rPr lang="en-US" sz="1600" b="1" dirty="0" smtClean="0">
                <a:solidFill>
                  <a:schemeClr val="tx1"/>
                </a:solidFill>
              </a:rPr>
              <a:t>roadway </a:t>
            </a:r>
            <a:r>
              <a:rPr lang="en-US" sz="1600" b="1" dirty="0">
                <a:solidFill>
                  <a:schemeClr val="tx1"/>
                </a:solidFill>
              </a:rPr>
              <a:t>and 15,000 vehicles or more on any intersecting roadway, excluding projects </a:t>
            </a:r>
            <a:r>
              <a:rPr lang="en-US" sz="1600" b="1" dirty="0" smtClean="0">
                <a:solidFill>
                  <a:schemeClr val="tx1"/>
                </a:solidFill>
              </a:rPr>
              <a:t>proposing </a:t>
            </a:r>
            <a:r>
              <a:rPr lang="en-US" sz="1600" b="1" dirty="0">
                <a:solidFill>
                  <a:schemeClr val="tx1"/>
                </a:solidFill>
              </a:rPr>
              <a:t>primarily pedestrian or bicycle use </a:t>
            </a:r>
            <a:r>
              <a:rPr lang="en-US" sz="1600" b="1" dirty="0" smtClean="0">
                <a:solidFill>
                  <a:schemeClr val="tx1"/>
                </a:solidFill>
              </a:rPr>
              <a:t>improvements.</a:t>
            </a:r>
          </a:p>
          <a:p>
            <a:r>
              <a:rPr lang="en-US" sz="1600" b="1" dirty="0" smtClean="0">
                <a:solidFill>
                  <a:schemeClr val="tx1"/>
                </a:solidFill>
              </a:rPr>
              <a:t>Traffic </a:t>
            </a:r>
            <a:r>
              <a:rPr lang="en-US" sz="1600" b="1" dirty="0">
                <a:solidFill>
                  <a:schemeClr val="tx1"/>
                </a:solidFill>
              </a:rPr>
              <a:t>count shall be based upon the prepared traffic study if one was required for the project.  If </a:t>
            </a:r>
            <a:r>
              <a:rPr lang="en-US" sz="1600" b="1" dirty="0" smtClean="0">
                <a:solidFill>
                  <a:schemeClr val="tx1"/>
                </a:solidFill>
              </a:rPr>
              <a:t>a </a:t>
            </a:r>
            <a:r>
              <a:rPr lang="en-US" sz="1600" b="1" dirty="0">
                <a:solidFill>
                  <a:schemeClr val="tx1"/>
                </a:solidFill>
              </a:rPr>
              <a:t>traffic study was not required, the traffic </a:t>
            </a:r>
            <a:r>
              <a:rPr lang="en-US" sz="1600" b="1" dirty="0" smtClean="0">
                <a:solidFill>
                  <a:schemeClr val="tx1"/>
                </a:solidFill>
              </a:rPr>
              <a:t>count </a:t>
            </a:r>
            <a:r>
              <a:rPr lang="en-US" sz="1600" b="1" dirty="0">
                <a:solidFill>
                  <a:schemeClr val="tx1"/>
                </a:solidFill>
              </a:rPr>
              <a:t>can be estimated using information from the </a:t>
            </a:r>
            <a:r>
              <a:rPr lang="en-US" sz="1600" b="1" dirty="0" smtClean="0">
                <a:solidFill>
                  <a:schemeClr val="tx1"/>
                </a:solidFill>
              </a:rPr>
              <a:t>most </a:t>
            </a:r>
            <a:r>
              <a:rPr lang="en-US" sz="1600" b="1" dirty="0">
                <a:solidFill>
                  <a:schemeClr val="tx1"/>
                </a:solidFill>
              </a:rPr>
              <a:t>recent Trip Generation Manual.</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54021090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MR #6 – Stormwater Treatment</a:t>
            </a:r>
            <a:endParaRPr lang="en-US" sz="4400"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600" b="1" dirty="0" smtClean="0">
                <a:solidFill>
                  <a:schemeClr val="tx1"/>
                </a:solidFill>
              </a:rPr>
              <a:t>Type of treatment required is based upon the project scope and receiving waterbody.</a:t>
            </a:r>
          </a:p>
          <a:p>
            <a:pPr marL="0" indent="0">
              <a:buNone/>
            </a:pPr>
            <a:endParaRPr lang="en-US" sz="1600" b="1" dirty="0" smtClean="0">
              <a:solidFill>
                <a:schemeClr val="tx1"/>
              </a:solidFill>
            </a:endParaRPr>
          </a:p>
          <a:p>
            <a:pPr marL="0" indent="0">
              <a:buNone/>
            </a:pPr>
            <a:r>
              <a:rPr lang="en-US" sz="1600" b="1" u="sng" dirty="0">
                <a:solidFill>
                  <a:schemeClr val="tx1"/>
                </a:solidFill>
              </a:rPr>
              <a:t>Phosphorus Treatment</a:t>
            </a:r>
          </a:p>
          <a:p>
            <a:pPr marL="0" indent="0">
              <a:buNone/>
            </a:pPr>
            <a:r>
              <a:rPr lang="en-US" sz="1600" b="1" dirty="0">
                <a:solidFill>
                  <a:schemeClr val="tx1"/>
                </a:solidFill>
              </a:rPr>
              <a:t>Phosphorus treatment is required for projects within watersheds that are sensitive to phosphorus </a:t>
            </a:r>
            <a:r>
              <a:rPr lang="en-US" sz="1600" b="1" dirty="0" smtClean="0">
                <a:solidFill>
                  <a:schemeClr val="tx1"/>
                </a:solidFill>
              </a:rPr>
              <a:t>and </a:t>
            </a:r>
            <a:r>
              <a:rPr lang="en-US" sz="1600" b="1" dirty="0">
                <a:solidFill>
                  <a:schemeClr val="tx1"/>
                </a:solidFill>
              </a:rPr>
              <a:t>are being managed to control phosphorus.  Direct and indirect discharges to Wapato Lake </a:t>
            </a:r>
            <a:r>
              <a:rPr lang="en-US" sz="1600" b="1" dirty="0" smtClean="0">
                <a:solidFill>
                  <a:schemeClr val="tx1"/>
                </a:solidFill>
              </a:rPr>
              <a:t>require </a:t>
            </a:r>
            <a:r>
              <a:rPr lang="en-US" sz="1600" b="1" dirty="0">
                <a:solidFill>
                  <a:schemeClr val="tx1"/>
                </a:solidFill>
              </a:rPr>
              <a:t>phosphorus treatment when thresholds for Minimum Requirement #6 are met.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0546532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400" dirty="0" smtClean="0"/>
              <a:t>MR #6 – Stormwater Treatment</a:t>
            </a:r>
            <a:endParaRPr lang="en-US" sz="4400" dirty="0"/>
          </a:p>
        </p:txBody>
      </p:sp>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1150" b="1" u="sng" dirty="0" smtClean="0">
                <a:solidFill>
                  <a:schemeClr val="tx1"/>
                </a:solidFill>
              </a:rPr>
              <a:t>Enhanced </a:t>
            </a:r>
            <a:r>
              <a:rPr lang="en-US" sz="1150" b="1" u="sng" dirty="0">
                <a:solidFill>
                  <a:schemeClr val="tx1"/>
                </a:solidFill>
              </a:rPr>
              <a:t>Treatment</a:t>
            </a:r>
          </a:p>
          <a:p>
            <a:pPr marL="0" indent="0">
              <a:buNone/>
            </a:pPr>
            <a:r>
              <a:rPr lang="en-US" sz="1150" b="1" dirty="0">
                <a:solidFill>
                  <a:schemeClr val="tx1"/>
                </a:solidFill>
              </a:rPr>
              <a:t>Enhanced treatment is required for industrial, commercial, multi-family, and/or high ADT roads </a:t>
            </a:r>
            <a:r>
              <a:rPr lang="en-US" sz="1150" b="1" dirty="0" smtClean="0">
                <a:solidFill>
                  <a:schemeClr val="tx1"/>
                </a:solidFill>
              </a:rPr>
              <a:t>that:</a:t>
            </a:r>
          </a:p>
          <a:p>
            <a:r>
              <a:rPr lang="en-US" sz="1150" b="1" dirty="0" smtClean="0">
                <a:solidFill>
                  <a:schemeClr val="tx1"/>
                </a:solidFill>
              </a:rPr>
              <a:t>Discharge </a:t>
            </a:r>
            <a:r>
              <a:rPr lang="en-US" sz="1150" b="1" dirty="0">
                <a:solidFill>
                  <a:schemeClr val="tx1"/>
                </a:solidFill>
              </a:rPr>
              <a:t>directly to fresh waters designated for aquatic life use or that have an existing </a:t>
            </a:r>
            <a:r>
              <a:rPr lang="en-US" sz="1150" b="1" dirty="0" smtClean="0">
                <a:solidFill>
                  <a:schemeClr val="tx1"/>
                </a:solidFill>
              </a:rPr>
              <a:t>aquatic </a:t>
            </a:r>
            <a:r>
              <a:rPr lang="en-US" sz="1150" b="1" dirty="0">
                <a:solidFill>
                  <a:schemeClr val="tx1"/>
                </a:solidFill>
              </a:rPr>
              <a:t>life use; </a:t>
            </a:r>
            <a:r>
              <a:rPr lang="en-US" sz="1150" b="1" dirty="0" smtClean="0">
                <a:solidFill>
                  <a:schemeClr val="tx1"/>
                </a:solidFill>
              </a:rPr>
              <a:t>or</a:t>
            </a:r>
          </a:p>
          <a:p>
            <a:r>
              <a:rPr lang="en-US" sz="1150" b="1" dirty="0" smtClean="0">
                <a:solidFill>
                  <a:schemeClr val="tx1"/>
                </a:solidFill>
              </a:rPr>
              <a:t>Discharge </a:t>
            </a:r>
            <a:r>
              <a:rPr lang="en-US" sz="1150" b="1" dirty="0">
                <a:solidFill>
                  <a:schemeClr val="tx1"/>
                </a:solidFill>
              </a:rPr>
              <a:t>to conveyance systems that are tributary to fresh waters designated for </a:t>
            </a:r>
            <a:r>
              <a:rPr lang="en-US" sz="1150" b="1" dirty="0" smtClean="0">
                <a:solidFill>
                  <a:schemeClr val="tx1"/>
                </a:solidFill>
              </a:rPr>
              <a:t>aquatic </a:t>
            </a:r>
            <a:r>
              <a:rPr lang="en-US" sz="1150" b="1" dirty="0">
                <a:solidFill>
                  <a:schemeClr val="tx1"/>
                </a:solidFill>
              </a:rPr>
              <a:t>life use or that have an existing aquatic life use; </a:t>
            </a:r>
            <a:r>
              <a:rPr lang="en-US" sz="1150" b="1" dirty="0" smtClean="0">
                <a:solidFill>
                  <a:schemeClr val="tx1"/>
                </a:solidFill>
              </a:rPr>
              <a:t>or</a:t>
            </a:r>
          </a:p>
          <a:p>
            <a:r>
              <a:rPr lang="en-US" sz="1150" b="1" dirty="0" smtClean="0">
                <a:solidFill>
                  <a:schemeClr val="tx1"/>
                </a:solidFill>
              </a:rPr>
              <a:t>Infiltrate </a:t>
            </a:r>
            <a:r>
              <a:rPr lang="en-US" sz="1150" b="1" dirty="0">
                <a:solidFill>
                  <a:schemeClr val="tx1"/>
                </a:solidFill>
              </a:rPr>
              <a:t>stormwater within ¼ mile of fresh waters designated for aquatic life use or that </a:t>
            </a:r>
            <a:r>
              <a:rPr lang="en-US" sz="1150" b="1" dirty="0" smtClean="0">
                <a:solidFill>
                  <a:schemeClr val="tx1"/>
                </a:solidFill>
              </a:rPr>
              <a:t>have </a:t>
            </a:r>
            <a:r>
              <a:rPr lang="en-US" sz="1150" b="1" dirty="0">
                <a:solidFill>
                  <a:schemeClr val="tx1"/>
                </a:solidFill>
              </a:rPr>
              <a:t>an existing aquatic life use.</a:t>
            </a:r>
          </a:p>
          <a:p>
            <a:pPr marL="0" indent="0">
              <a:buNone/>
            </a:pPr>
            <a:endParaRPr lang="en-US" sz="1150" b="1" dirty="0" smtClean="0">
              <a:solidFill>
                <a:schemeClr val="tx1"/>
              </a:solidFill>
            </a:endParaRPr>
          </a:p>
          <a:p>
            <a:pPr marL="0" indent="0">
              <a:buNone/>
            </a:pPr>
            <a:r>
              <a:rPr lang="en-US" sz="1150" b="1" dirty="0" smtClean="0">
                <a:solidFill>
                  <a:schemeClr val="tx1"/>
                </a:solidFill>
              </a:rPr>
              <a:t>Even </a:t>
            </a:r>
            <a:r>
              <a:rPr lang="en-US" sz="1150" b="1" dirty="0">
                <a:solidFill>
                  <a:schemeClr val="tx1"/>
                </a:solidFill>
              </a:rPr>
              <a:t>if all the thresholds above are met, enhanced treatment is not required </a:t>
            </a:r>
            <a:r>
              <a:rPr lang="en-US" sz="1150" b="1" dirty="0" smtClean="0">
                <a:solidFill>
                  <a:schemeClr val="tx1"/>
                </a:solidFill>
              </a:rPr>
              <a:t>for:</a:t>
            </a:r>
          </a:p>
          <a:p>
            <a:r>
              <a:rPr lang="en-US" sz="1150" b="1" dirty="0" smtClean="0">
                <a:solidFill>
                  <a:schemeClr val="tx1"/>
                </a:solidFill>
              </a:rPr>
              <a:t>Direct </a:t>
            </a:r>
            <a:r>
              <a:rPr lang="en-US" sz="1150" b="1" dirty="0">
                <a:solidFill>
                  <a:schemeClr val="tx1"/>
                </a:solidFill>
              </a:rPr>
              <a:t>or indirect discharges to the Puyallup </a:t>
            </a:r>
            <a:r>
              <a:rPr lang="en-US" sz="1150" b="1" dirty="0" smtClean="0">
                <a:solidFill>
                  <a:schemeClr val="tx1"/>
                </a:solidFill>
              </a:rPr>
              <a:t>River;</a:t>
            </a:r>
          </a:p>
          <a:p>
            <a:r>
              <a:rPr lang="en-US" sz="1150" b="1" dirty="0" smtClean="0">
                <a:solidFill>
                  <a:schemeClr val="tx1"/>
                </a:solidFill>
              </a:rPr>
              <a:t>Landscaped </a:t>
            </a:r>
            <a:r>
              <a:rPr lang="en-US" sz="1150" b="1" dirty="0">
                <a:solidFill>
                  <a:schemeClr val="tx1"/>
                </a:solidFill>
              </a:rPr>
              <a:t>areas of industrial, commercial, and/or multi-family project sites that do not </a:t>
            </a:r>
            <a:r>
              <a:rPr lang="en-US" sz="1150" b="1" dirty="0" smtClean="0">
                <a:solidFill>
                  <a:schemeClr val="tx1"/>
                </a:solidFill>
              </a:rPr>
              <a:t>involve </a:t>
            </a:r>
            <a:r>
              <a:rPr lang="en-US" sz="1150" b="1" dirty="0">
                <a:solidFill>
                  <a:schemeClr val="tx1"/>
                </a:solidFill>
              </a:rPr>
              <a:t>any other pollution-generating sources (ex. industrial activities, customer parking, </a:t>
            </a:r>
            <a:r>
              <a:rPr lang="en-US" sz="1150" b="1" dirty="0" smtClean="0">
                <a:solidFill>
                  <a:schemeClr val="tx1"/>
                </a:solidFill>
              </a:rPr>
              <a:t>storage </a:t>
            </a:r>
            <a:r>
              <a:rPr lang="en-US" sz="1150" b="1" dirty="0">
                <a:solidFill>
                  <a:schemeClr val="tx1"/>
                </a:solidFill>
              </a:rPr>
              <a:t>of erodible or leachable materials, wastes, or chemicals); </a:t>
            </a:r>
            <a:r>
              <a:rPr lang="en-US" sz="1150" b="1" dirty="0" smtClean="0">
                <a:solidFill>
                  <a:schemeClr val="tx1"/>
                </a:solidFill>
              </a:rPr>
              <a:t>or</a:t>
            </a:r>
          </a:p>
          <a:p>
            <a:r>
              <a:rPr lang="en-US" sz="1150" b="1" dirty="0" smtClean="0">
                <a:solidFill>
                  <a:schemeClr val="tx1"/>
                </a:solidFill>
              </a:rPr>
              <a:t>Parking </a:t>
            </a:r>
            <a:r>
              <a:rPr lang="en-US" sz="1150" b="1" dirty="0">
                <a:solidFill>
                  <a:schemeClr val="tx1"/>
                </a:solidFill>
              </a:rPr>
              <a:t>lots of industrial and commercial project sites dedicated solely to parking </a:t>
            </a:r>
            <a:r>
              <a:rPr lang="en-US" sz="1150" b="1" dirty="0" smtClean="0">
                <a:solidFill>
                  <a:schemeClr val="tx1"/>
                </a:solidFill>
              </a:rPr>
              <a:t>employee's </a:t>
            </a:r>
            <a:r>
              <a:rPr lang="en-US" sz="1150" b="1" dirty="0">
                <a:solidFill>
                  <a:schemeClr val="tx1"/>
                </a:solidFill>
              </a:rPr>
              <a:t>private vehicles that do not involve any other pollution-generating sources </a:t>
            </a:r>
            <a:r>
              <a:rPr lang="en-US" sz="1150" b="1" dirty="0" smtClean="0">
                <a:solidFill>
                  <a:schemeClr val="tx1"/>
                </a:solidFill>
              </a:rPr>
              <a:t>(</a:t>
            </a:r>
            <a:r>
              <a:rPr lang="en-US" sz="1150" b="1" dirty="0">
                <a:solidFill>
                  <a:schemeClr val="tx1"/>
                </a:solidFill>
              </a:rPr>
              <a:t>ex. industrial activities, customer parking, storage of erodible or leachable materials, </a:t>
            </a:r>
            <a:r>
              <a:rPr lang="en-US" sz="1150" b="1" dirty="0" smtClean="0">
                <a:solidFill>
                  <a:schemeClr val="tx1"/>
                </a:solidFill>
              </a:rPr>
              <a:t>wastes</a:t>
            </a:r>
            <a:r>
              <a:rPr lang="en-US" sz="1150" b="1" dirty="0">
                <a:solidFill>
                  <a:schemeClr val="tx1"/>
                </a:solidFill>
              </a:rPr>
              <a:t>, or chemicals).</a:t>
            </a:r>
          </a:p>
          <a:p>
            <a:pPr marL="0" indent="0">
              <a:buNone/>
            </a:pPr>
            <a:endParaRPr lang="en-US" sz="1150" b="1" dirty="0" smtClean="0">
              <a:solidFill>
                <a:schemeClr val="tx1"/>
              </a:solidFill>
            </a:endParaRPr>
          </a:p>
          <a:p>
            <a:pPr marL="0" indent="0">
              <a:buNone/>
            </a:pPr>
            <a:r>
              <a:rPr lang="en-US" sz="1150" b="1" dirty="0" smtClean="0">
                <a:solidFill>
                  <a:schemeClr val="tx1"/>
                </a:solidFill>
              </a:rPr>
              <a:t>For </a:t>
            </a:r>
            <a:r>
              <a:rPr lang="en-US" sz="1150" b="1" dirty="0">
                <a:solidFill>
                  <a:schemeClr val="tx1"/>
                </a:solidFill>
              </a:rPr>
              <a:t>threshold discharge areas within a project site with a mix of land use types, enhanced </a:t>
            </a:r>
            <a:r>
              <a:rPr lang="en-US" sz="1150" b="1" dirty="0" smtClean="0">
                <a:solidFill>
                  <a:schemeClr val="tx1"/>
                </a:solidFill>
              </a:rPr>
              <a:t>treatment </a:t>
            </a:r>
            <a:r>
              <a:rPr lang="en-US" sz="1150" b="1" dirty="0">
                <a:solidFill>
                  <a:schemeClr val="tx1"/>
                </a:solidFill>
              </a:rPr>
              <a:t>is required when the runoff from the areas subject to enhanced treatment comprise </a:t>
            </a:r>
            <a:r>
              <a:rPr lang="en-US" sz="1150" b="1" dirty="0" smtClean="0">
                <a:solidFill>
                  <a:schemeClr val="tx1"/>
                </a:solidFill>
              </a:rPr>
              <a:t>50</a:t>
            </a:r>
            <a:r>
              <a:rPr lang="en-US" sz="1150" b="1" dirty="0">
                <a:solidFill>
                  <a:schemeClr val="tx1"/>
                </a:solidFill>
              </a:rPr>
              <a:t>% or more of the total runoff from the threshold discharge area.  If the area subject to enhanced treatment is less than 50% of the total runoff from the threshold discharge area, only </a:t>
            </a:r>
            <a:r>
              <a:rPr lang="en-US" sz="1150" b="1" dirty="0" smtClean="0">
                <a:solidFill>
                  <a:schemeClr val="tx1"/>
                </a:solidFill>
              </a:rPr>
              <a:t>basic </a:t>
            </a:r>
            <a:r>
              <a:rPr lang="en-US" sz="1150" b="1" dirty="0">
                <a:solidFill>
                  <a:schemeClr val="tx1"/>
                </a:solidFill>
              </a:rPr>
              <a:t>treatment is required.  </a:t>
            </a:r>
          </a:p>
          <a:p>
            <a:pPr marL="0" indent="0">
              <a:buNone/>
            </a:pPr>
            <a:endParaRPr lang="en-US" sz="1150" b="1" dirty="0" smtClean="0">
              <a:solidFill>
                <a:schemeClr val="tx1"/>
              </a:solidFill>
            </a:endParaRPr>
          </a:p>
          <a:p>
            <a:pPr marL="0" indent="0">
              <a:buNone/>
            </a:pPr>
            <a:r>
              <a:rPr lang="en-US" sz="1150" b="1" dirty="0" smtClean="0">
                <a:solidFill>
                  <a:schemeClr val="tx1"/>
                </a:solidFill>
              </a:rPr>
              <a:t>For </a:t>
            </a:r>
            <a:r>
              <a:rPr lang="en-US" sz="1150" b="1" dirty="0">
                <a:solidFill>
                  <a:schemeClr val="tx1"/>
                </a:solidFill>
              </a:rPr>
              <a:t>the purpose of determining when enhanced treatment is applied, ADT shall include:</a:t>
            </a:r>
          </a:p>
          <a:p>
            <a:pPr marL="0" indent="0">
              <a:buNone/>
            </a:pPr>
            <a:r>
              <a:rPr lang="en-US" sz="1150" b="1" dirty="0">
                <a:solidFill>
                  <a:schemeClr val="tx1"/>
                </a:solidFill>
              </a:rPr>
              <a:t>• Fully controlled and partially controlled limited access highways with Average Daily Traffic </a:t>
            </a:r>
            <a:r>
              <a:rPr lang="en-US" sz="1150" b="1" dirty="0" smtClean="0">
                <a:solidFill>
                  <a:schemeClr val="tx1"/>
                </a:solidFill>
              </a:rPr>
              <a:t>(</a:t>
            </a:r>
            <a:r>
              <a:rPr lang="en-US" sz="1150" b="1" dirty="0">
                <a:solidFill>
                  <a:schemeClr val="tx1"/>
                </a:solidFill>
              </a:rPr>
              <a:t>ADT) counts of 15,000 or more;</a:t>
            </a:r>
          </a:p>
          <a:p>
            <a:pPr marL="0" indent="0">
              <a:buNone/>
            </a:pPr>
            <a:r>
              <a:rPr lang="en-US" sz="1150" b="1" dirty="0">
                <a:solidFill>
                  <a:schemeClr val="tx1"/>
                </a:solidFill>
              </a:rPr>
              <a:t>• All other roads with an ADT of 7,500 or greater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18716800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smtClean="0"/>
              <a:t>MR #6 – Stormwater Treatment</a:t>
            </a:r>
            <a:endParaRPr lang="en-US" sz="4000"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b="1" dirty="0" smtClean="0">
                <a:solidFill>
                  <a:schemeClr val="tx1"/>
                </a:solidFill>
              </a:rPr>
              <a:t>Aquatic </a:t>
            </a:r>
            <a:r>
              <a:rPr lang="en-US" b="1" dirty="0">
                <a:solidFill>
                  <a:schemeClr val="tx1"/>
                </a:solidFill>
              </a:rPr>
              <a:t>life uses are based upon the presence of, or intent to provide </a:t>
            </a:r>
            <a:r>
              <a:rPr lang="en-US" b="1" dirty="0" smtClean="0">
                <a:solidFill>
                  <a:schemeClr val="tx1"/>
                </a:solidFill>
              </a:rPr>
              <a:t>protection </a:t>
            </a:r>
            <a:r>
              <a:rPr lang="en-US" b="1" dirty="0">
                <a:solidFill>
                  <a:schemeClr val="tx1"/>
                </a:solidFill>
              </a:rPr>
              <a:t>for: </a:t>
            </a:r>
            <a:endParaRPr lang="en-US" b="1" dirty="0" smtClean="0">
              <a:solidFill>
                <a:schemeClr val="tx1"/>
              </a:solidFill>
            </a:endParaRPr>
          </a:p>
          <a:p>
            <a:r>
              <a:rPr lang="en-US" b="1" dirty="0" smtClean="0">
                <a:solidFill>
                  <a:schemeClr val="tx1"/>
                </a:solidFill>
              </a:rPr>
              <a:t>char </a:t>
            </a:r>
            <a:r>
              <a:rPr lang="en-US" b="1" dirty="0">
                <a:solidFill>
                  <a:schemeClr val="tx1"/>
                </a:solidFill>
              </a:rPr>
              <a:t>spawning and rearing, </a:t>
            </a:r>
            <a:endParaRPr lang="en-US" b="1" dirty="0" smtClean="0">
              <a:solidFill>
                <a:schemeClr val="tx1"/>
              </a:solidFill>
            </a:endParaRPr>
          </a:p>
          <a:p>
            <a:r>
              <a:rPr lang="en-US" b="1" dirty="0" smtClean="0">
                <a:solidFill>
                  <a:schemeClr val="tx1"/>
                </a:solidFill>
              </a:rPr>
              <a:t>core </a:t>
            </a:r>
            <a:r>
              <a:rPr lang="en-US" b="1" dirty="0">
                <a:solidFill>
                  <a:schemeClr val="tx1"/>
                </a:solidFill>
              </a:rPr>
              <a:t>summer salmonid habitat, </a:t>
            </a:r>
            <a:endParaRPr lang="en-US" b="1" dirty="0" smtClean="0">
              <a:solidFill>
                <a:schemeClr val="tx1"/>
              </a:solidFill>
            </a:endParaRPr>
          </a:p>
          <a:p>
            <a:r>
              <a:rPr lang="en-US" b="1" dirty="0" smtClean="0">
                <a:solidFill>
                  <a:schemeClr val="tx1"/>
                </a:solidFill>
              </a:rPr>
              <a:t>salmonid </a:t>
            </a:r>
            <a:r>
              <a:rPr lang="en-US" b="1" dirty="0">
                <a:solidFill>
                  <a:schemeClr val="tx1"/>
                </a:solidFill>
              </a:rPr>
              <a:t>spawning, rearing, and </a:t>
            </a:r>
            <a:r>
              <a:rPr lang="en-US" b="1" dirty="0" smtClean="0">
                <a:solidFill>
                  <a:schemeClr val="tx1"/>
                </a:solidFill>
              </a:rPr>
              <a:t>migration,</a:t>
            </a:r>
          </a:p>
          <a:p>
            <a:r>
              <a:rPr lang="en-US" b="1" dirty="0" smtClean="0">
                <a:solidFill>
                  <a:schemeClr val="tx1"/>
                </a:solidFill>
              </a:rPr>
              <a:t>salmonid </a:t>
            </a:r>
            <a:r>
              <a:rPr lang="en-US" b="1" dirty="0">
                <a:solidFill>
                  <a:schemeClr val="tx1"/>
                </a:solidFill>
              </a:rPr>
              <a:t>rearing and migration </a:t>
            </a:r>
            <a:r>
              <a:rPr lang="en-US" b="1" dirty="0" smtClean="0">
                <a:solidFill>
                  <a:schemeClr val="tx1"/>
                </a:solidFill>
              </a:rPr>
              <a:t>only,</a:t>
            </a:r>
          </a:p>
          <a:p>
            <a:r>
              <a:rPr lang="en-US" b="1" dirty="0" smtClean="0">
                <a:solidFill>
                  <a:schemeClr val="tx1"/>
                </a:solidFill>
              </a:rPr>
              <a:t>non-anadromous </a:t>
            </a:r>
            <a:r>
              <a:rPr lang="en-US" b="1" dirty="0">
                <a:solidFill>
                  <a:schemeClr val="tx1"/>
                </a:solidFill>
              </a:rPr>
              <a:t>interior </a:t>
            </a:r>
            <a:r>
              <a:rPr lang="en-US" b="1" dirty="0" err="1">
                <a:solidFill>
                  <a:schemeClr val="tx1"/>
                </a:solidFill>
              </a:rPr>
              <a:t>redband</a:t>
            </a:r>
            <a:r>
              <a:rPr lang="en-US" b="1" dirty="0">
                <a:solidFill>
                  <a:schemeClr val="tx1"/>
                </a:solidFill>
              </a:rPr>
              <a:t> trout, </a:t>
            </a:r>
            <a:endParaRPr lang="en-US" b="1" dirty="0" smtClean="0">
              <a:solidFill>
                <a:schemeClr val="tx1"/>
              </a:solidFill>
            </a:endParaRPr>
          </a:p>
          <a:p>
            <a:r>
              <a:rPr lang="en-US" b="1" dirty="0" smtClean="0">
                <a:solidFill>
                  <a:schemeClr val="tx1"/>
                </a:solidFill>
              </a:rPr>
              <a:t>indigenous </a:t>
            </a:r>
            <a:r>
              <a:rPr lang="en-US" b="1" dirty="0">
                <a:solidFill>
                  <a:schemeClr val="tx1"/>
                </a:solidFill>
              </a:rPr>
              <a:t>warm water </a:t>
            </a:r>
            <a:r>
              <a:rPr lang="en-US" b="1" dirty="0" smtClean="0">
                <a:solidFill>
                  <a:schemeClr val="tx1"/>
                </a:solidFill>
              </a:rPr>
              <a:t>species,</a:t>
            </a:r>
          </a:p>
          <a:p>
            <a:r>
              <a:rPr lang="en-US" b="1" dirty="0" smtClean="0">
                <a:solidFill>
                  <a:schemeClr val="tx1"/>
                </a:solidFill>
              </a:rPr>
              <a:t>all </a:t>
            </a:r>
            <a:r>
              <a:rPr lang="en-US" b="1" dirty="0">
                <a:solidFill>
                  <a:schemeClr val="tx1"/>
                </a:solidFill>
              </a:rPr>
              <a:t>indigenous fish and </a:t>
            </a:r>
            <a:r>
              <a:rPr lang="en-US" b="1" dirty="0" err="1">
                <a:solidFill>
                  <a:schemeClr val="tx1"/>
                </a:solidFill>
              </a:rPr>
              <a:t>nonfish</a:t>
            </a:r>
            <a:r>
              <a:rPr lang="en-US" b="1" dirty="0">
                <a:solidFill>
                  <a:schemeClr val="tx1"/>
                </a:solidFill>
              </a:rPr>
              <a:t> aquatic species.</a:t>
            </a:r>
          </a:p>
          <a:p>
            <a:pPr marL="0" indent="0">
              <a:buNone/>
            </a:pPr>
            <a:endParaRPr lang="en-US" b="1" dirty="0" smtClean="0">
              <a:solidFill>
                <a:schemeClr val="tx1"/>
              </a:solidFill>
            </a:endParaRPr>
          </a:p>
          <a:p>
            <a:pPr marL="0" indent="0">
              <a:buNone/>
            </a:pPr>
            <a:r>
              <a:rPr lang="en-US" b="1" dirty="0" smtClean="0">
                <a:solidFill>
                  <a:schemeClr val="tx1"/>
                </a:solidFill>
              </a:rPr>
              <a:t>In </a:t>
            </a:r>
            <a:r>
              <a:rPr lang="en-US" b="1" dirty="0">
                <a:solidFill>
                  <a:schemeClr val="tx1"/>
                </a:solidFill>
              </a:rPr>
              <a:t>the City of Tacoma, all freshwater bodies shall be considered to </a:t>
            </a:r>
            <a:r>
              <a:rPr lang="en-US" b="1" dirty="0" smtClean="0">
                <a:solidFill>
                  <a:schemeClr val="tx1"/>
                </a:solidFill>
              </a:rPr>
              <a:t>have </a:t>
            </a:r>
            <a:r>
              <a:rPr lang="en-US" b="1" dirty="0">
                <a:solidFill>
                  <a:schemeClr val="tx1"/>
                </a:solidFill>
              </a:rPr>
              <a:t>an aquatic life use. See Volume 1, Minimum Requirement #6 to </a:t>
            </a:r>
            <a:r>
              <a:rPr lang="en-US" b="1" dirty="0" smtClean="0">
                <a:solidFill>
                  <a:schemeClr val="tx1"/>
                </a:solidFill>
              </a:rPr>
              <a:t>determine </a:t>
            </a:r>
            <a:r>
              <a:rPr lang="en-US" b="1" dirty="0">
                <a:solidFill>
                  <a:schemeClr val="tx1"/>
                </a:solidFill>
              </a:rPr>
              <a:t>what treatment type applies to the project.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90883481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MR #6 – Stormwater Treatment</a:t>
            </a:r>
            <a:endParaRPr lang="en-US" sz="4400"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600" b="1" u="sng" dirty="0">
                <a:solidFill>
                  <a:schemeClr val="tx1"/>
                </a:solidFill>
              </a:rPr>
              <a:t>Basic Treatment</a:t>
            </a:r>
          </a:p>
          <a:p>
            <a:pPr marL="0" indent="0">
              <a:buNone/>
            </a:pPr>
            <a:r>
              <a:rPr lang="en-US" sz="1600" b="1" dirty="0">
                <a:solidFill>
                  <a:schemeClr val="tx1"/>
                </a:solidFill>
              </a:rPr>
              <a:t>Areas that provide phosphorus treatment or enhanced treatment do not have to provide </a:t>
            </a:r>
            <a:r>
              <a:rPr lang="en-US" sz="1600" b="1" dirty="0" smtClean="0">
                <a:solidFill>
                  <a:schemeClr val="tx1"/>
                </a:solidFill>
              </a:rPr>
              <a:t>additional </a:t>
            </a:r>
            <a:r>
              <a:rPr lang="en-US" sz="1600" b="1" dirty="0">
                <a:solidFill>
                  <a:schemeClr val="tx1"/>
                </a:solidFill>
              </a:rPr>
              <a:t>basic treatment.  Phosphorus and enhanced treatment best management practices </a:t>
            </a:r>
            <a:r>
              <a:rPr lang="en-US" sz="1600" b="1" dirty="0" smtClean="0">
                <a:solidFill>
                  <a:schemeClr val="tx1"/>
                </a:solidFill>
              </a:rPr>
              <a:t>provide </a:t>
            </a:r>
            <a:r>
              <a:rPr lang="en-US" sz="1600" b="1" dirty="0">
                <a:solidFill>
                  <a:schemeClr val="tx1"/>
                </a:solidFill>
              </a:rPr>
              <a:t>basic </a:t>
            </a:r>
            <a:r>
              <a:rPr lang="en-US" sz="1600" b="1" dirty="0" smtClean="0">
                <a:solidFill>
                  <a:schemeClr val="tx1"/>
                </a:solidFill>
              </a:rPr>
              <a:t>treatment.</a:t>
            </a:r>
          </a:p>
          <a:p>
            <a:pPr marL="0" indent="0">
              <a:buNone/>
            </a:pPr>
            <a:r>
              <a:rPr lang="en-US" sz="1600" b="1" dirty="0" smtClean="0">
                <a:solidFill>
                  <a:schemeClr val="tx1"/>
                </a:solidFill>
              </a:rPr>
              <a:t>Basic </a:t>
            </a:r>
            <a:r>
              <a:rPr lang="en-US" sz="1600" b="1" dirty="0">
                <a:solidFill>
                  <a:schemeClr val="tx1"/>
                </a:solidFill>
              </a:rPr>
              <a:t>treatment is required for all areas within a project site that meet the stormwater treatment </a:t>
            </a:r>
            <a:r>
              <a:rPr lang="en-US" sz="1600" b="1" dirty="0" smtClean="0">
                <a:solidFill>
                  <a:schemeClr val="tx1"/>
                </a:solidFill>
              </a:rPr>
              <a:t>thresholds </a:t>
            </a:r>
            <a:r>
              <a:rPr lang="en-US" sz="1600" b="1" dirty="0">
                <a:solidFill>
                  <a:schemeClr val="tx1"/>
                </a:solidFill>
              </a:rPr>
              <a:t>but are not required to provide enhanced treatment and/or phosphorus treatment.  </a:t>
            </a:r>
          </a:p>
          <a:p>
            <a:pPr marL="0" indent="0">
              <a:buNone/>
            </a:pPr>
            <a:endParaRPr lang="en-US" sz="1600" b="1" dirty="0" smtClean="0">
              <a:solidFill>
                <a:schemeClr val="tx1"/>
              </a:solidFill>
            </a:endParaRPr>
          </a:p>
          <a:p>
            <a:pPr marL="0" indent="0">
              <a:buNone/>
            </a:pPr>
            <a:r>
              <a:rPr lang="en-US" sz="1600" b="1" u="sng" dirty="0" smtClean="0">
                <a:solidFill>
                  <a:schemeClr val="tx1"/>
                </a:solidFill>
              </a:rPr>
              <a:t>Pretreatment  </a:t>
            </a:r>
            <a:endParaRPr lang="en-US" sz="1600" b="1" u="sng" dirty="0">
              <a:solidFill>
                <a:schemeClr val="tx1"/>
              </a:solidFill>
            </a:endParaRPr>
          </a:p>
          <a:p>
            <a:pPr marL="0" indent="0">
              <a:buNone/>
            </a:pPr>
            <a:r>
              <a:rPr lang="en-US" sz="1600" b="1" dirty="0">
                <a:solidFill>
                  <a:schemeClr val="tx1"/>
                </a:solidFill>
              </a:rPr>
              <a:t>Pretreatment best management practices are required:</a:t>
            </a:r>
          </a:p>
          <a:p>
            <a:r>
              <a:rPr lang="en-US" sz="1600" b="1" dirty="0" smtClean="0">
                <a:solidFill>
                  <a:schemeClr val="tx1"/>
                </a:solidFill>
              </a:rPr>
              <a:t>When </a:t>
            </a:r>
            <a:r>
              <a:rPr lang="en-US" sz="1600" b="1" dirty="0">
                <a:solidFill>
                  <a:schemeClr val="tx1"/>
                </a:solidFill>
              </a:rPr>
              <a:t>utilizing the following BMPs:</a:t>
            </a:r>
          </a:p>
          <a:p>
            <a:pPr lvl="1"/>
            <a:r>
              <a:rPr lang="en-US" sz="1400" b="1" dirty="0" smtClean="0">
                <a:solidFill>
                  <a:schemeClr val="tx1"/>
                </a:solidFill>
              </a:rPr>
              <a:t>BMP </a:t>
            </a:r>
            <a:r>
              <a:rPr lang="en-US" sz="1400" b="1" dirty="0">
                <a:solidFill>
                  <a:schemeClr val="tx1"/>
                </a:solidFill>
              </a:rPr>
              <a:t>T808: Basic Sand Filter</a:t>
            </a:r>
          </a:p>
          <a:p>
            <a:pPr lvl="1"/>
            <a:r>
              <a:rPr lang="en-US" sz="1400" b="1" dirty="0" smtClean="0">
                <a:solidFill>
                  <a:schemeClr val="tx1"/>
                </a:solidFill>
              </a:rPr>
              <a:t>BMP </a:t>
            </a:r>
            <a:r>
              <a:rPr lang="en-US" sz="1400" b="1" dirty="0">
                <a:solidFill>
                  <a:schemeClr val="tx1"/>
                </a:solidFill>
              </a:rPr>
              <a:t>T809: Large Sand Filter</a:t>
            </a:r>
          </a:p>
          <a:p>
            <a:pPr lvl="1"/>
            <a:r>
              <a:rPr lang="en-US" sz="1400" b="1" dirty="0" smtClean="0">
                <a:solidFill>
                  <a:schemeClr val="tx1"/>
                </a:solidFill>
              </a:rPr>
              <a:t>BMP </a:t>
            </a:r>
            <a:r>
              <a:rPr lang="en-US" sz="1400" b="1" dirty="0">
                <a:solidFill>
                  <a:schemeClr val="tx1"/>
                </a:solidFill>
              </a:rPr>
              <a:t>T810: Sand Filter Vault </a:t>
            </a:r>
          </a:p>
          <a:p>
            <a:pPr lvl="1"/>
            <a:r>
              <a:rPr lang="en-US" sz="1400" b="1" dirty="0" smtClean="0">
                <a:solidFill>
                  <a:schemeClr val="tx1"/>
                </a:solidFill>
              </a:rPr>
              <a:t>BMP </a:t>
            </a:r>
            <a:r>
              <a:rPr lang="en-US" sz="1400" b="1" dirty="0">
                <a:solidFill>
                  <a:schemeClr val="tx1"/>
                </a:solidFill>
              </a:rPr>
              <a:t>700: Infiltration - Basins, Trenches, and Drywells</a:t>
            </a:r>
          </a:p>
          <a:p>
            <a:r>
              <a:rPr lang="en-US" sz="1600" b="1" dirty="0" smtClean="0">
                <a:solidFill>
                  <a:schemeClr val="tx1"/>
                </a:solidFill>
              </a:rPr>
              <a:t>Where </a:t>
            </a:r>
            <a:r>
              <a:rPr lang="en-US" sz="1600" b="1" dirty="0">
                <a:solidFill>
                  <a:schemeClr val="tx1"/>
                </a:solidFill>
              </a:rPr>
              <a:t>the basic, phosphorus, or enhanced stormwater treatment BMP or the receiving </a:t>
            </a:r>
            <a:r>
              <a:rPr lang="en-US" sz="1600" b="1" dirty="0" smtClean="0">
                <a:solidFill>
                  <a:schemeClr val="tx1"/>
                </a:solidFill>
              </a:rPr>
              <a:t>waterbody </a:t>
            </a:r>
            <a:r>
              <a:rPr lang="en-US" sz="1600" b="1" dirty="0">
                <a:solidFill>
                  <a:schemeClr val="tx1"/>
                </a:solidFill>
              </a:rPr>
              <a:t>may be adversely impacted by non-targeted pollutants or may be </a:t>
            </a:r>
            <a:r>
              <a:rPr lang="en-US" sz="1600" b="1" dirty="0" smtClean="0">
                <a:solidFill>
                  <a:schemeClr val="tx1"/>
                </a:solidFill>
              </a:rPr>
              <a:t>overwhelmed </a:t>
            </a:r>
            <a:r>
              <a:rPr lang="en-US" sz="1600" b="1" dirty="0">
                <a:solidFill>
                  <a:schemeClr val="tx1"/>
                </a:solidFill>
              </a:rPr>
              <a:t>by a heavy load of targeted pollutants.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751247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447800"/>
          </a:xfrm>
        </p:spPr>
        <p:txBody>
          <a:bodyPr/>
          <a:lstStyle/>
          <a:p>
            <a:r>
              <a:rPr lang="en-US" sz="4400" dirty="0" smtClean="0"/>
              <a:t>Survey #11 – What type of treatment is required?</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5993498"/>
              </p:ext>
            </p:extLst>
          </p:nvPr>
        </p:nvGraphicFramePr>
        <p:xfrm>
          <a:off x="152400" y="1905001"/>
          <a:ext cx="4648200" cy="3962401"/>
        </p:xfrm>
        <a:graphic>
          <a:graphicData uri="http://schemas.openxmlformats.org/drawingml/2006/table">
            <a:tbl>
              <a:tblPr>
                <a:tableStyleId>{5C22544A-7EE6-4342-B048-85BDC9FD1C3A}</a:tableStyleId>
              </a:tblPr>
              <a:tblGrid>
                <a:gridCol w="2374901">
                  <a:extLst>
                    <a:ext uri="{9D8B030D-6E8A-4147-A177-3AD203B41FA5}">
                      <a16:colId xmlns:a16="http://schemas.microsoft.com/office/drawing/2014/main" val="2219857841"/>
                    </a:ext>
                  </a:extLst>
                </a:gridCol>
                <a:gridCol w="2273299">
                  <a:extLst>
                    <a:ext uri="{9D8B030D-6E8A-4147-A177-3AD203B41FA5}">
                      <a16:colId xmlns:a16="http://schemas.microsoft.com/office/drawing/2014/main" val="3727067838"/>
                    </a:ext>
                  </a:extLst>
                </a:gridCol>
              </a:tblGrid>
              <a:tr h="528320">
                <a:tc>
                  <a:txBody>
                    <a:bodyPr/>
                    <a:lstStyle/>
                    <a:p>
                      <a:pPr algn="l" fontAlgn="b"/>
                      <a:r>
                        <a:rPr lang="en-US" sz="1200" u="none" strike="noStrike">
                          <a:effectLst/>
                        </a:rPr>
                        <a:t>Receiving Waterbody Name</a:t>
                      </a:r>
                      <a:endParaRPr lang="en-US" sz="1200" b="1"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Type of Receiving Waterbody</a:t>
                      </a:r>
                      <a:endParaRPr lang="en-US" sz="1200" b="1"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4174543891"/>
                  </a:ext>
                </a:extLst>
              </a:tr>
              <a:tr h="792480">
                <a:tc>
                  <a:txBody>
                    <a:bodyPr/>
                    <a:lstStyle/>
                    <a:p>
                      <a:pPr algn="l" fontAlgn="b"/>
                      <a:r>
                        <a:rPr lang="en-US" sz="1200" u="none" strike="noStrike" dirty="0">
                          <a:effectLst/>
                        </a:rPr>
                        <a:t>Hosmer Holding Basin</a:t>
                      </a:r>
                      <a:endParaRPr lang="en-US" sz="1200" b="0" i="0" u="none" strike="noStrike" dirty="0">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dirty="0">
                          <a:effectLst/>
                        </a:rPr>
                        <a:t>Stormwater Facility - Not Receiving Waterbody</a:t>
                      </a:r>
                      <a:endParaRPr lang="en-US" sz="12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324952722"/>
                  </a:ext>
                </a:extLst>
              </a:tr>
              <a:tr h="792480">
                <a:tc>
                  <a:txBody>
                    <a:bodyPr/>
                    <a:lstStyle/>
                    <a:p>
                      <a:pPr algn="l" fontAlgn="b"/>
                      <a:r>
                        <a:rPr lang="en-US" sz="1200" u="none" strike="noStrike">
                          <a:effectLst/>
                        </a:rPr>
                        <a:t>Ward's Lake</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Lake</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825065035"/>
                  </a:ext>
                </a:extLst>
              </a:tr>
              <a:tr h="1056641">
                <a:tc>
                  <a:txBody>
                    <a:bodyPr/>
                    <a:lstStyle/>
                    <a:p>
                      <a:pPr algn="l" fontAlgn="b"/>
                      <a:r>
                        <a:rPr lang="en-US" sz="1200" u="none" strike="noStrike">
                          <a:effectLst/>
                        </a:rPr>
                        <a:t>Gravel Pit</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dirty="0">
                          <a:effectLst/>
                        </a:rPr>
                        <a:t>Stormwater Facility - Not Receiving Waterbody</a:t>
                      </a:r>
                      <a:endParaRPr lang="en-US" sz="12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1311134012"/>
                  </a:ext>
                </a:extLst>
              </a:tr>
              <a:tr h="264160">
                <a:tc>
                  <a:txBody>
                    <a:bodyPr/>
                    <a:lstStyle/>
                    <a:p>
                      <a:pPr algn="l" fontAlgn="b"/>
                      <a:r>
                        <a:rPr lang="en-US" sz="1200" u="none" strike="noStrike">
                          <a:effectLst/>
                        </a:rPr>
                        <a:t>Flett Creek</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Creek</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3629987105"/>
                  </a:ext>
                </a:extLst>
              </a:tr>
              <a:tr h="264160">
                <a:tc>
                  <a:txBody>
                    <a:bodyPr/>
                    <a:lstStyle/>
                    <a:p>
                      <a:pPr algn="l" fontAlgn="b"/>
                      <a:r>
                        <a:rPr lang="en-US" sz="1200" u="none" strike="noStrike">
                          <a:effectLst/>
                        </a:rPr>
                        <a:t>Chambers Creek</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a:effectLst/>
                        </a:rPr>
                        <a:t>Creek</a:t>
                      </a:r>
                      <a:endParaRPr lang="en-US" sz="1200" b="0" i="0" u="none" strike="noStrike">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2036287879"/>
                  </a:ext>
                </a:extLst>
              </a:tr>
              <a:tr h="264160">
                <a:tc>
                  <a:txBody>
                    <a:bodyPr/>
                    <a:lstStyle/>
                    <a:p>
                      <a:pPr algn="l" fontAlgn="b"/>
                      <a:r>
                        <a:rPr lang="en-US" sz="1200" u="none" strike="noStrike">
                          <a:effectLst/>
                        </a:rPr>
                        <a:t>Puget Sound</a:t>
                      </a:r>
                      <a:endParaRPr lang="en-US" sz="1200" b="0" i="0" u="none" strike="noStrike">
                        <a:solidFill>
                          <a:srgbClr val="000000"/>
                        </a:solidFill>
                        <a:effectLst/>
                        <a:latin typeface="Book Antiqua" panose="02040602050305030304" pitchFamily="18" charset="0"/>
                      </a:endParaRPr>
                    </a:p>
                  </a:txBody>
                  <a:tcPr marL="6350" marR="6350" marT="6350" marB="0" anchor="b"/>
                </a:tc>
                <a:tc>
                  <a:txBody>
                    <a:bodyPr/>
                    <a:lstStyle/>
                    <a:p>
                      <a:pPr algn="l" fontAlgn="b"/>
                      <a:r>
                        <a:rPr lang="en-US" sz="1200" u="none" strike="noStrike" dirty="0">
                          <a:effectLst/>
                        </a:rPr>
                        <a:t>Marine</a:t>
                      </a:r>
                      <a:endParaRPr lang="en-US" sz="1200" b="0" i="0" u="none" strike="noStrike" dirty="0">
                        <a:solidFill>
                          <a:srgbClr val="000000"/>
                        </a:solidFill>
                        <a:effectLst/>
                        <a:latin typeface="Book Antiqua" panose="02040602050305030304" pitchFamily="18" charset="0"/>
                      </a:endParaRPr>
                    </a:p>
                  </a:txBody>
                  <a:tcPr marL="6350" marR="6350" marT="6350" marB="0" anchor="b"/>
                </a:tc>
                <a:extLst>
                  <a:ext uri="{0D108BD9-81ED-4DB2-BD59-A6C34878D82A}">
                    <a16:rowId xmlns:a16="http://schemas.microsoft.com/office/drawing/2014/main" val="740548890"/>
                  </a:ext>
                </a:extLst>
              </a:tr>
            </a:tbl>
          </a:graphicData>
        </a:graphic>
      </p:graphicFrame>
      <p:sp>
        <p:nvSpPr>
          <p:cNvPr id="3" name="Rectangle 2"/>
          <p:cNvSpPr/>
          <p:nvPr/>
        </p:nvSpPr>
        <p:spPr>
          <a:xfrm>
            <a:off x="5105400" y="1942673"/>
            <a:ext cx="3657600" cy="3715120"/>
          </a:xfrm>
          <a:prstGeom prst="rect">
            <a:avLst/>
          </a:prstGeom>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US" sz="2200" dirty="0">
                <a:latin typeface="Bookman Old Style" panose="02050604050505020204" pitchFamily="18" charset="0"/>
                <a:ea typeface="Bookman Old Style" panose="02050604050505020204" pitchFamily="18" charset="0"/>
                <a:cs typeface="Times New Roman" panose="02020603050405020304" pitchFamily="18" charset="0"/>
              </a:rPr>
              <a:t>New Convenience Store</a:t>
            </a:r>
            <a:endParaRPr lang="en-US" sz="1100" dirty="0">
              <a:latin typeface="Bookman Old Style" panose="02050604050505020204" pitchFamily="18" charset="0"/>
              <a:ea typeface="Bookman Old Style" panose="020506040505050202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dirty="0">
                <a:latin typeface="Bookman Old Style" panose="02050604050505020204" pitchFamily="18" charset="0"/>
                <a:ea typeface="Bookman Old Style" panose="02050604050505020204" pitchFamily="18" charset="0"/>
                <a:cs typeface="Times New Roman" panose="02020603050405020304" pitchFamily="18" charset="0"/>
              </a:rPr>
              <a:t>Expected Average Daily Traffic (ADT): </a:t>
            </a:r>
            <a:r>
              <a:rPr lang="en-US" sz="2200" dirty="0" smtClean="0">
                <a:latin typeface="Bookman Old Style" panose="02050604050505020204" pitchFamily="18" charset="0"/>
                <a:ea typeface="Bookman Old Style" panose="02050604050505020204" pitchFamily="18" charset="0"/>
                <a:cs typeface="Times New Roman" panose="02020603050405020304" pitchFamily="18" charset="0"/>
              </a:rPr>
              <a:t>50 vehicles/day</a:t>
            </a:r>
            <a:endParaRPr lang="en-US" sz="1100" dirty="0">
              <a:latin typeface="Bookman Old Style" panose="02050604050505020204" pitchFamily="18" charset="0"/>
              <a:ea typeface="Bookman Old Style" panose="020506040505050202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200" dirty="0">
                <a:latin typeface="Bookman Old Style" panose="02050604050505020204" pitchFamily="18" charset="0"/>
                <a:ea typeface="Bookman Old Style" panose="02050604050505020204" pitchFamily="18" charset="0"/>
                <a:cs typeface="Times New Roman" panose="02020603050405020304" pitchFamily="18" charset="0"/>
              </a:rPr>
              <a:t>New Parking Lot and Drive Aisle: 9,429 ft</a:t>
            </a:r>
            <a:r>
              <a:rPr lang="en-US" sz="2200" baseline="30000" dirty="0">
                <a:latin typeface="Bookman Old Style" panose="02050604050505020204" pitchFamily="18" charset="0"/>
                <a:ea typeface="Bookman Old Style" panose="02050604050505020204" pitchFamily="18" charset="0"/>
                <a:cs typeface="Times New Roman" panose="02020603050405020304" pitchFamily="18" charset="0"/>
              </a:rPr>
              <a:t>2</a:t>
            </a:r>
            <a:endParaRPr lang="en-US" sz="1100" dirty="0">
              <a:latin typeface="Bookman Old Style" panose="02050604050505020204" pitchFamily="18" charset="0"/>
              <a:ea typeface="Bookman Old Style" panose="02050604050505020204" pitchFamily="18"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200" dirty="0">
                <a:latin typeface="Bookman Old Style" panose="02050604050505020204" pitchFamily="18" charset="0"/>
                <a:ea typeface="Bookman Old Style" panose="02050604050505020204" pitchFamily="18" charset="0"/>
                <a:cs typeface="Times New Roman" panose="02020603050405020304" pitchFamily="18" charset="0"/>
              </a:rPr>
              <a:t>New Building (Roof Area): 8,893 ft</a:t>
            </a:r>
            <a:r>
              <a:rPr lang="en-US" sz="2200" baseline="30000" dirty="0">
                <a:latin typeface="Bookman Old Style" panose="02050604050505020204" pitchFamily="18" charset="0"/>
                <a:ea typeface="Bookman Old Style" panose="02050604050505020204" pitchFamily="18" charset="0"/>
                <a:cs typeface="Times New Roman" panose="02020603050405020304" pitchFamily="18" charset="0"/>
              </a:rPr>
              <a:t>2</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8" name="TextBox 7"/>
          <p:cNvSpPr txBox="1"/>
          <p:nvPr/>
        </p:nvSpPr>
        <p:spPr>
          <a:xfrm rot="1290241">
            <a:off x="6874254" y="12933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9504350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Survey 11 – Why?</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b="1" dirty="0" smtClean="0">
                <a:solidFill>
                  <a:schemeClr val="tx1"/>
                </a:solidFill>
              </a:rPr>
              <a:t>Not quite enough information.</a:t>
            </a:r>
          </a:p>
          <a:p>
            <a:r>
              <a:rPr lang="en-US" b="1" dirty="0" smtClean="0">
                <a:solidFill>
                  <a:schemeClr val="tx1"/>
                </a:solidFill>
              </a:rPr>
              <a:t>Oil Control: Areas </a:t>
            </a:r>
            <a:r>
              <a:rPr lang="en-US" b="1" dirty="0">
                <a:solidFill>
                  <a:schemeClr val="tx1"/>
                </a:solidFill>
              </a:rPr>
              <a:t>of commercial or industrial sites subject to an expected average daily traffic (ADT) count equal to or greater than 100 vehicles per 1,000 square feet of gross building area, or 300 total trip ends per day.  </a:t>
            </a:r>
          </a:p>
          <a:p>
            <a:pPr lvl="1"/>
            <a:r>
              <a:rPr lang="en-US" b="1" dirty="0" smtClean="0">
                <a:solidFill>
                  <a:schemeClr val="tx1"/>
                </a:solidFill>
              </a:rPr>
              <a:t>Didn’t provide with gross building area but we’ll assume a little less than the roof area for purposes here: 50/8500 &lt; 100/1000.  </a:t>
            </a:r>
            <a:endParaRPr lang="en-US" b="1" dirty="0">
              <a:solidFill>
                <a:schemeClr val="tx1"/>
              </a:solidFill>
            </a:endParaRPr>
          </a:p>
          <a:p>
            <a:pPr lvl="1"/>
            <a:r>
              <a:rPr lang="en-US" b="1" dirty="0" smtClean="0">
                <a:solidFill>
                  <a:schemeClr val="tx1"/>
                </a:solidFill>
              </a:rPr>
              <a:t>We do not know the total trip ends so would need this additional information.</a:t>
            </a:r>
          </a:p>
          <a:p>
            <a:r>
              <a:rPr lang="en-US" b="1" dirty="0" smtClean="0">
                <a:solidFill>
                  <a:schemeClr val="tx1"/>
                </a:solidFill>
              </a:rPr>
              <a:t>Enhanced Treatment required because this is a commercial use that is discharging to a freshwater body so aquatic life use.</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00160932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#6 – What to Submit</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b="1" dirty="0" smtClean="0">
                <a:solidFill>
                  <a:schemeClr val="tx1"/>
                </a:solidFill>
              </a:rPr>
              <a:t>Description of why the project must comply with the MR.  Describe for each TDA.</a:t>
            </a:r>
          </a:p>
          <a:p>
            <a:r>
              <a:rPr lang="en-US" b="1" dirty="0" smtClean="0">
                <a:solidFill>
                  <a:schemeClr val="tx1"/>
                </a:solidFill>
              </a:rPr>
              <a:t>Description of treatment type required.</a:t>
            </a:r>
          </a:p>
          <a:p>
            <a:r>
              <a:rPr lang="en-US" b="1" dirty="0" smtClean="0">
                <a:solidFill>
                  <a:schemeClr val="tx1"/>
                </a:solidFill>
              </a:rPr>
              <a:t>Stormwater treatment basin map.</a:t>
            </a:r>
          </a:p>
          <a:p>
            <a:pPr lvl="1"/>
            <a:r>
              <a:rPr lang="en-US" b="1" dirty="0">
                <a:solidFill>
                  <a:schemeClr val="tx1"/>
                </a:solidFill>
              </a:rPr>
              <a:t>Outline and square footage of areas requiring treatment.</a:t>
            </a:r>
          </a:p>
          <a:p>
            <a:pPr lvl="1"/>
            <a:r>
              <a:rPr lang="en-US" b="1" dirty="0">
                <a:solidFill>
                  <a:schemeClr val="tx1"/>
                </a:solidFill>
              </a:rPr>
              <a:t>Outline and square footage of areas receiving treatment.</a:t>
            </a:r>
          </a:p>
          <a:p>
            <a:pPr lvl="1"/>
            <a:r>
              <a:rPr lang="en-US" b="1" dirty="0">
                <a:solidFill>
                  <a:schemeClr val="tx1"/>
                </a:solidFill>
              </a:rPr>
              <a:t>Outline and square footage of areas receiving treatment that is pollution generating.</a:t>
            </a:r>
          </a:p>
          <a:p>
            <a:pPr lvl="1"/>
            <a:r>
              <a:rPr lang="en-US" b="1" dirty="0">
                <a:solidFill>
                  <a:schemeClr val="tx1"/>
                </a:solidFill>
              </a:rPr>
              <a:t>Outline and square footage of areas bypassing treatment.</a:t>
            </a:r>
          </a:p>
          <a:p>
            <a:pPr lvl="1"/>
            <a:r>
              <a:rPr lang="en-US" b="1" dirty="0">
                <a:solidFill>
                  <a:schemeClr val="tx1"/>
                </a:solidFill>
              </a:rPr>
              <a:t>Outline and square footage of areas bypassing treatment that are pollution </a:t>
            </a:r>
            <a:r>
              <a:rPr lang="en-US" b="1" dirty="0" smtClean="0">
                <a:solidFill>
                  <a:schemeClr val="tx1"/>
                </a:solidFill>
              </a:rPr>
              <a:t>generating</a:t>
            </a:r>
          </a:p>
          <a:p>
            <a:r>
              <a:rPr lang="en-US" b="1" dirty="0" smtClean="0">
                <a:solidFill>
                  <a:schemeClr val="tx1"/>
                </a:solidFill>
              </a:rPr>
              <a:t>Description of BMP being used including:</a:t>
            </a:r>
          </a:p>
          <a:p>
            <a:pPr lvl="1"/>
            <a:r>
              <a:rPr lang="en-US" b="1" dirty="0">
                <a:solidFill>
                  <a:schemeClr val="tx1"/>
                </a:solidFill>
              </a:rPr>
              <a:t>Provide BMP name(s) and number(s</a:t>
            </a:r>
            <a:r>
              <a:rPr lang="en-US" b="1" dirty="0" smtClean="0">
                <a:solidFill>
                  <a:schemeClr val="tx1"/>
                </a:solidFill>
              </a:rPr>
              <a:t>) from the City of Tacoma SWMM.</a:t>
            </a:r>
            <a:endParaRPr lang="en-US" b="1" dirty="0">
              <a:solidFill>
                <a:schemeClr val="tx1"/>
              </a:solidFill>
            </a:endParaRPr>
          </a:p>
          <a:p>
            <a:pPr lvl="1"/>
            <a:r>
              <a:rPr lang="en-US" b="1" dirty="0">
                <a:solidFill>
                  <a:schemeClr val="tx1"/>
                </a:solidFill>
              </a:rPr>
              <a:t>Provide sizing calculations (including </a:t>
            </a:r>
            <a:r>
              <a:rPr lang="en-US" b="1" dirty="0" smtClean="0">
                <a:solidFill>
                  <a:schemeClr val="tx1"/>
                </a:solidFill>
              </a:rPr>
              <a:t>modeling </a:t>
            </a:r>
            <a:r>
              <a:rPr lang="en-US" b="1" dirty="0">
                <a:solidFill>
                  <a:schemeClr val="tx1"/>
                </a:solidFill>
              </a:rPr>
              <a:t>report used for calculation) for all BMPs proposed.  Provide calculations in appendix.</a:t>
            </a:r>
          </a:p>
          <a:p>
            <a:pPr lvl="1"/>
            <a:r>
              <a:rPr lang="en-US" b="1" dirty="0">
                <a:solidFill>
                  <a:schemeClr val="tx1"/>
                </a:solidFill>
              </a:rPr>
              <a:t>If an Emerging Technology is proposed, include the most current Use Level Designation as an attachment/appendix to the SSP Report. </a:t>
            </a:r>
            <a:r>
              <a:rPr lang="en-US" sz="1050" b="1" dirty="0">
                <a:solidFill>
                  <a:schemeClr val="tx1"/>
                </a:solidFill>
              </a:rPr>
              <a:t> </a:t>
            </a:r>
            <a:endParaRPr lang="en-US" b="1" dirty="0">
              <a:solidFill>
                <a:schemeClr val="tx1"/>
              </a:solidFill>
            </a:endParaRPr>
          </a:p>
          <a:p>
            <a:r>
              <a:rPr lang="en-US" sz="1800" b="1" dirty="0">
                <a:solidFill>
                  <a:schemeClr val="tx1"/>
                </a:solidFill>
              </a:rPr>
              <a:t> </a:t>
            </a:r>
            <a:endParaRPr lang="en-US" b="1" dirty="0" smtClean="0">
              <a:solidFill>
                <a:schemeClr val="tx1"/>
              </a:solidFill>
            </a:endParaRPr>
          </a:p>
          <a:p>
            <a:endParaRPr lang="en-US" dirty="0" smtClean="0"/>
          </a:p>
          <a:p>
            <a:endParaRPr lang="en-US" dirty="0" smtClean="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390381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lstStyle/>
          <a:p>
            <a:r>
              <a:rPr lang="en-US" dirty="0" smtClean="0"/>
              <a:t>How? City of Tacoma SWMM</a:t>
            </a:r>
            <a:endParaRPr lang="en-US" dirty="0"/>
          </a:p>
        </p:txBody>
      </p:sp>
      <p:sp>
        <p:nvSpPr>
          <p:cNvPr id="3" name="Content Placeholder 2"/>
          <p:cNvSpPr>
            <a:spLocks noGrp="1"/>
          </p:cNvSpPr>
          <p:nvPr>
            <p:ph idx="1"/>
          </p:nvPr>
        </p:nvSpPr>
        <p:spPr>
          <a:xfrm>
            <a:off x="304800" y="2743200"/>
            <a:ext cx="8229600" cy="1524000"/>
          </a:xfrm>
        </p:spPr>
        <p:txBody>
          <a:bodyPr>
            <a:normAutofit lnSpcReduction="10000"/>
          </a:bodyPr>
          <a:lstStyle/>
          <a:p>
            <a:r>
              <a:rPr lang="en-US" b="1" dirty="0" smtClean="0">
                <a:solidFill>
                  <a:schemeClr val="tx1"/>
                </a:solidFill>
              </a:rPr>
              <a:t>Relies on complying with Minimum Requirements and Additional Protective Measures to mitigate the negative effects of stormwater and ensure receiving waterbodies and the conveyance system are protected.</a:t>
            </a:r>
          </a:p>
          <a:p>
            <a:pPr lvl="1"/>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741197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#6 – Common Misses</a:t>
            </a:r>
            <a:endParaRPr lang="en-US" sz="4400" dirty="0"/>
          </a:p>
        </p:txBody>
      </p:sp>
      <p:sp>
        <p:nvSpPr>
          <p:cNvPr id="3" name="Content Placeholder 2"/>
          <p:cNvSpPr>
            <a:spLocks noGrp="1"/>
          </p:cNvSpPr>
          <p:nvPr>
            <p:ph idx="1"/>
          </p:nvPr>
        </p:nvSpPr>
        <p:spPr/>
        <p:txBody>
          <a:bodyPr/>
          <a:lstStyle/>
          <a:p>
            <a:r>
              <a:rPr lang="en-US" b="1" dirty="0" smtClean="0">
                <a:solidFill>
                  <a:schemeClr val="tx1"/>
                </a:solidFill>
              </a:rPr>
              <a:t>No stormwater treatment basin map.</a:t>
            </a:r>
          </a:p>
          <a:p>
            <a:r>
              <a:rPr lang="en-US" b="1" dirty="0" smtClean="0">
                <a:solidFill>
                  <a:schemeClr val="tx1"/>
                </a:solidFill>
              </a:rPr>
              <a:t>WWHM Report included but no sizing information included.</a:t>
            </a:r>
          </a:p>
          <a:p>
            <a:endParaRPr lang="en-US" dirty="0" smtClean="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81905375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 – MR#6</a:t>
            </a:r>
            <a:endParaRPr lang="en-US" dirty="0"/>
          </a:p>
        </p:txBody>
      </p:sp>
      <p:pic>
        <p:nvPicPr>
          <p:cNvPr id="4" name="Content Placeholder 3"/>
          <p:cNvPicPr>
            <a:picLocks noGrp="1" noChangeAspect="1"/>
          </p:cNvPicPr>
          <p:nvPr>
            <p:ph idx="1"/>
          </p:nvPr>
        </p:nvPicPr>
        <p:blipFill>
          <a:blip r:embed="rId3"/>
          <a:stretch>
            <a:fillRect/>
          </a:stretch>
        </p:blipFill>
        <p:spPr>
          <a:xfrm>
            <a:off x="31214" y="1368189"/>
            <a:ext cx="4343400" cy="2293160"/>
          </a:xfrm>
          <a:prstGeom prst="rect">
            <a:avLst/>
          </a:prstGeom>
        </p:spPr>
      </p:pic>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4"/>
          <a:stretch>
            <a:fillRect/>
          </a:stretch>
        </p:blipFill>
        <p:spPr>
          <a:xfrm>
            <a:off x="4327926" y="3505200"/>
            <a:ext cx="4129087" cy="2198759"/>
          </a:xfrm>
          <a:prstGeom prst="rect">
            <a:avLst/>
          </a:prstGeom>
        </p:spPr>
      </p:pic>
      <p:pic>
        <p:nvPicPr>
          <p:cNvPr id="7" name="Picture 6"/>
          <p:cNvPicPr>
            <a:picLocks noChangeAspect="1"/>
          </p:cNvPicPr>
          <p:nvPr/>
        </p:nvPicPr>
        <p:blipFill>
          <a:blip r:embed="rId5"/>
          <a:stretch>
            <a:fillRect/>
          </a:stretch>
        </p:blipFill>
        <p:spPr>
          <a:xfrm>
            <a:off x="481013" y="3505199"/>
            <a:ext cx="3959550" cy="2295525"/>
          </a:xfrm>
          <a:prstGeom prst="rect">
            <a:avLst/>
          </a:prstGeom>
        </p:spPr>
      </p:pic>
      <p:pic>
        <p:nvPicPr>
          <p:cNvPr id="8" name="Picture 7"/>
          <p:cNvPicPr>
            <a:picLocks noChangeAspect="1"/>
          </p:cNvPicPr>
          <p:nvPr/>
        </p:nvPicPr>
        <p:blipFill>
          <a:blip r:embed="rId6"/>
          <a:stretch>
            <a:fillRect/>
          </a:stretch>
        </p:blipFill>
        <p:spPr>
          <a:xfrm>
            <a:off x="3505200" y="1025115"/>
            <a:ext cx="4278786" cy="1893889"/>
          </a:xfrm>
          <a:prstGeom prst="rect">
            <a:avLst/>
          </a:prstGeom>
        </p:spPr>
      </p:pic>
      <p:pic>
        <p:nvPicPr>
          <p:cNvPr id="9" name="Picture 8"/>
          <p:cNvPicPr>
            <a:picLocks noChangeAspect="1"/>
          </p:cNvPicPr>
          <p:nvPr/>
        </p:nvPicPr>
        <p:blipFill>
          <a:blip r:embed="rId7"/>
          <a:stretch>
            <a:fillRect/>
          </a:stretch>
        </p:blipFill>
        <p:spPr>
          <a:xfrm>
            <a:off x="4038600" y="2699862"/>
            <a:ext cx="3046362" cy="1902232"/>
          </a:xfrm>
          <a:prstGeom prst="rect">
            <a:avLst/>
          </a:prstGeom>
        </p:spPr>
      </p:pic>
      <p:cxnSp>
        <p:nvCxnSpPr>
          <p:cNvPr id="10" name="Straight Connector 9"/>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290241">
            <a:off x="702665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107481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#7 – Flow Control</a:t>
            </a:r>
            <a:endParaRPr lang="en-US" sz="4400" dirty="0"/>
          </a:p>
        </p:txBody>
      </p:sp>
      <p:sp>
        <p:nvSpPr>
          <p:cNvPr id="3" name="Content Placeholder 2"/>
          <p:cNvSpPr>
            <a:spLocks noGrp="1"/>
          </p:cNvSpPr>
          <p:nvPr>
            <p:ph idx="1"/>
          </p:nvPr>
        </p:nvSpPr>
        <p:spPr>
          <a:xfrm>
            <a:off x="457200" y="1066800"/>
            <a:ext cx="8229600" cy="5486400"/>
          </a:xfrm>
        </p:spPr>
        <p:txBody>
          <a:bodyPr>
            <a:normAutofit/>
          </a:bodyPr>
          <a:lstStyle/>
          <a:p>
            <a:r>
              <a:rPr lang="en-US" b="1" dirty="0" smtClean="0">
                <a:solidFill>
                  <a:schemeClr val="tx1"/>
                </a:solidFill>
              </a:rPr>
              <a:t>Stormwater discharges shall match developed discharge durations to predeveloped durations for the range of predeveloped discharge rates from 50% of the 2-year peak flow up to the full 50-year peak flow.  The predeveloped condition to be matched shall be a forested land cover unless:</a:t>
            </a:r>
          </a:p>
          <a:p>
            <a:pPr lvl="1"/>
            <a:r>
              <a:rPr lang="en-US" sz="1800" b="1" dirty="0" smtClean="0">
                <a:solidFill>
                  <a:schemeClr val="tx1"/>
                </a:solidFill>
              </a:rPr>
              <a:t>Reasonable, historic information is provided that indicates the site was prairie prior to settlement (modeled as pasture in the approved continuous simulation model); or,</a:t>
            </a:r>
          </a:p>
          <a:p>
            <a:pPr lvl="1"/>
            <a:r>
              <a:rPr lang="en-US" sz="1800" b="1" dirty="0" smtClean="0">
                <a:solidFill>
                  <a:schemeClr val="tx1"/>
                </a:solidFill>
              </a:rPr>
              <a:t>The drainage area of the immediate stream and all subsequent downstream basins have had at least 40% total impervious area since 1985.  In this case, the predeveloped condition to be matched shall be the existing land cover condition.</a:t>
            </a:r>
            <a:endParaRPr lang="en-US" sz="18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9548361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#5 and MR#7 Relationship</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BMPs required for MR#5 compliance can help attain MR#7 compliance.</a:t>
            </a:r>
          </a:p>
          <a:p>
            <a:r>
              <a:rPr lang="en-US" b="1" dirty="0" smtClean="0">
                <a:solidFill>
                  <a:schemeClr val="tx1"/>
                </a:solidFill>
              </a:rPr>
              <a:t>Residential roofs that are infiltrated according to manual are considered ineffective so help attain compliance.  </a:t>
            </a:r>
          </a:p>
          <a:p>
            <a:r>
              <a:rPr lang="en-US" b="1" dirty="0" smtClean="0">
                <a:solidFill>
                  <a:schemeClr val="tx1"/>
                </a:solidFill>
              </a:rPr>
              <a:t>A suite of onsite management BMPs may completely attain MR#7 compliance negating the need for a detention facility or may help to make that facility smaller.  </a:t>
            </a:r>
          </a:p>
          <a:p>
            <a:r>
              <a:rPr lang="en-US" b="1" dirty="0" smtClean="0">
                <a:solidFill>
                  <a:schemeClr val="tx1"/>
                </a:solidFill>
              </a:rPr>
              <a:t>Only certain MR#5 BMPs have “flow credits”.</a:t>
            </a:r>
          </a:p>
          <a:p>
            <a:pPr lvl="1"/>
            <a:r>
              <a:rPr lang="en-US" b="1" dirty="0" smtClean="0">
                <a:solidFill>
                  <a:schemeClr val="tx1"/>
                </a:solidFill>
              </a:rPr>
              <a:t>Rain Gardens do not provide flow control credits so couldn’t help achieve MR#7 but bioretention without an underdrain could.</a:t>
            </a:r>
          </a:p>
          <a:p>
            <a:endParaRPr lang="en-US" b="1" dirty="0" smtClean="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6136497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MR #7 – What to Submit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b="1" dirty="0">
                <a:solidFill>
                  <a:schemeClr val="tx1"/>
                </a:solidFill>
              </a:rPr>
              <a:t>Description of why the project must comply with the MR.  Describe for each TDA.</a:t>
            </a:r>
          </a:p>
          <a:p>
            <a:r>
              <a:rPr lang="en-US" b="1" dirty="0">
                <a:solidFill>
                  <a:schemeClr val="tx1"/>
                </a:solidFill>
              </a:rPr>
              <a:t>Description </a:t>
            </a:r>
            <a:r>
              <a:rPr lang="en-US" b="1" dirty="0" smtClean="0">
                <a:solidFill>
                  <a:schemeClr val="tx1"/>
                </a:solidFill>
              </a:rPr>
              <a:t>of flow control type </a:t>
            </a:r>
            <a:r>
              <a:rPr lang="en-US" b="1" dirty="0">
                <a:solidFill>
                  <a:schemeClr val="tx1"/>
                </a:solidFill>
              </a:rPr>
              <a:t>required.</a:t>
            </a:r>
          </a:p>
          <a:p>
            <a:r>
              <a:rPr lang="en-US" b="1" dirty="0" smtClean="0">
                <a:solidFill>
                  <a:schemeClr val="tx1"/>
                </a:solidFill>
              </a:rPr>
              <a:t>Flow control basin </a:t>
            </a:r>
            <a:r>
              <a:rPr lang="en-US" b="1" dirty="0">
                <a:solidFill>
                  <a:schemeClr val="tx1"/>
                </a:solidFill>
              </a:rPr>
              <a:t>map.</a:t>
            </a:r>
          </a:p>
          <a:p>
            <a:pPr lvl="1"/>
            <a:r>
              <a:rPr lang="en-US" b="1" dirty="0">
                <a:solidFill>
                  <a:schemeClr val="tx1"/>
                </a:solidFill>
              </a:rPr>
              <a:t>Outline and square footage of areas requiring </a:t>
            </a:r>
            <a:r>
              <a:rPr lang="en-US" b="1" dirty="0" smtClean="0">
                <a:solidFill>
                  <a:schemeClr val="tx1"/>
                </a:solidFill>
              </a:rPr>
              <a:t>flow control.</a:t>
            </a:r>
            <a:endParaRPr lang="en-US" b="1" dirty="0">
              <a:solidFill>
                <a:schemeClr val="tx1"/>
              </a:solidFill>
            </a:endParaRPr>
          </a:p>
          <a:p>
            <a:pPr lvl="1"/>
            <a:r>
              <a:rPr lang="en-US" b="1" dirty="0">
                <a:solidFill>
                  <a:schemeClr val="tx1"/>
                </a:solidFill>
              </a:rPr>
              <a:t>Outline and square footage of areas receiving </a:t>
            </a:r>
            <a:r>
              <a:rPr lang="en-US" b="1" dirty="0" smtClean="0">
                <a:solidFill>
                  <a:schemeClr val="tx1"/>
                </a:solidFill>
              </a:rPr>
              <a:t>flow control.</a:t>
            </a:r>
            <a:endParaRPr lang="en-US" b="1" dirty="0">
              <a:solidFill>
                <a:schemeClr val="tx1"/>
              </a:solidFill>
            </a:endParaRPr>
          </a:p>
          <a:p>
            <a:pPr lvl="1"/>
            <a:r>
              <a:rPr lang="en-US" b="1" dirty="0" smtClean="0">
                <a:solidFill>
                  <a:schemeClr val="tx1"/>
                </a:solidFill>
              </a:rPr>
              <a:t>Outline </a:t>
            </a:r>
            <a:r>
              <a:rPr lang="en-US" b="1" dirty="0">
                <a:solidFill>
                  <a:schemeClr val="tx1"/>
                </a:solidFill>
              </a:rPr>
              <a:t>and square footage of areas bypassing </a:t>
            </a:r>
            <a:r>
              <a:rPr lang="en-US" b="1" dirty="0" smtClean="0">
                <a:solidFill>
                  <a:schemeClr val="tx1"/>
                </a:solidFill>
              </a:rPr>
              <a:t>flow control.</a:t>
            </a:r>
            <a:endParaRPr lang="en-US" b="1" dirty="0">
              <a:solidFill>
                <a:schemeClr val="tx1"/>
              </a:solidFill>
            </a:endParaRPr>
          </a:p>
          <a:p>
            <a:r>
              <a:rPr lang="en-US" b="1" dirty="0" smtClean="0">
                <a:solidFill>
                  <a:schemeClr val="tx1"/>
                </a:solidFill>
              </a:rPr>
              <a:t>Description </a:t>
            </a:r>
            <a:r>
              <a:rPr lang="en-US" b="1" dirty="0">
                <a:solidFill>
                  <a:schemeClr val="tx1"/>
                </a:solidFill>
              </a:rPr>
              <a:t>of BMP being used including:</a:t>
            </a:r>
          </a:p>
          <a:p>
            <a:pPr lvl="1"/>
            <a:r>
              <a:rPr lang="en-US" b="1" dirty="0">
                <a:solidFill>
                  <a:schemeClr val="tx1"/>
                </a:solidFill>
              </a:rPr>
              <a:t>Provide BMP name(s) and number(s</a:t>
            </a:r>
            <a:r>
              <a:rPr lang="en-US" b="1" dirty="0" smtClean="0">
                <a:solidFill>
                  <a:schemeClr val="tx1"/>
                </a:solidFill>
              </a:rPr>
              <a:t>) from the City of Tacoma SWMM.</a:t>
            </a:r>
            <a:endParaRPr lang="en-US" b="1" dirty="0">
              <a:solidFill>
                <a:schemeClr val="tx1"/>
              </a:solidFill>
            </a:endParaRPr>
          </a:p>
          <a:p>
            <a:pPr lvl="1"/>
            <a:r>
              <a:rPr lang="en-US" b="1" dirty="0">
                <a:solidFill>
                  <a:schemeClr val="tx1"/>
                </a:solidFill>
              </a:rPr>
              <a:t>Provide sizing calculations </a:t>
            </a:r>
            <a:r>
              <a:rPr lang="en-US" b="1" dirty="0" smtClean="0">
                <a:solidFill>
                  <a:schemeClr val="tx1"/>
                </a:solidFill>
              </a:rPr>
              <a:t>for all BMPs proposed.  Provide calculations </a:t>
            </a:r>
            <a:r>
              <a:rPr lang="en-US" b="1" dirty="0">
                <a:solidFill>
                  <a:schemeClr val="tx1"/>
                </a:solidFill>
              </a:rPr>
              <a:t>in </a:t>
            </a:r>
            <a:r>
              <a:rPr lang="en-US" b="1" dirty="0" smtClean="0">
                <a:solidFill>
                  <a:schemeClr val="tx1"/>
                </a:solidFill>
              </a:rPr>
              <a:t>an appendix</a:t>
            </a:r>
            <a:r>
              <a:rPr lang="en-US" b="1" dirty="0">
                <a:solidFill>
                  <a:schemeClr val="tx1"/>
                </a:solidFill>
              </a:rPr>
              <a:t>.</a:t>
            </a:r>
          </a:p>
          <a:p>
            <a:pPr lvl="1"/>
            <a:r>
              <a:rPr lang="en-US" b="1" dirty="0" smtClean="0">
                <a:solidFill>
                  <a:schemeClr val="tx1"/>
                </a:solidFill>
              </a:rPr>
              <a:t>Provide modeling report showing the Performance Standard has been met.</a:t>
            </a:r>
            <a:r>
              <a:rPr lang="en-US" sz="1050" b="1" dirty="0">
                <a:solidFill>
                  <a:schemeClr val="tx1"/>
                </a:solidFill>
              </a:rPr>
              <a:t> </a:t>
            </a:r>
            <a:endParaRPr lang="en-US"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31835895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MR #7 – Common Misses</a:t>
            </a:r>
            <a:endParaRPr lang="en-US" sz="4400" dirty="0"/>
          </a:p>
        </p:txBody>
      </p:sp>
      <p:sp>
        <p:nvSpPr>
          <p:cNvPr id="3" name="Content Placeholder 2"/>
          <p:cNvSpPr>
            <a:spLocks noGrp="1"/>
          </p:cNvSpPr>
          <p:nvPr>
            <p:ph idx="1"/>
          </p:nvPr>
        </p:nvSpPr>
        <p:spPr/>
        <p:txBody>
          <a:bodyPr/>
          <a:lstStyle/>
          <a:p>
            <a:r>
              <a:rPr lang="en-US" b="1" dirty="0" smtClean="0">
                <a:solidFill>
                  <a:schemeClr val="tx1"/>
                </a:solidFill>
              </a:rPr>
              <a:t>No flow control basin map.</a:t>
            </a:r>
          </a:p>
          <a:p>
            <a:r>
              <a:rPr lang="en-US" b="1" dirty="0" smtClean="0">
                <a:solidFill>
                  <a:schemeClr val="tx1"/>
                </a:solidFill>
              </a:rPr>
              <a:t>WWHM Report included but no sizing information included.</a:t>
            </a:r>
          </a:p>
          <a:p>
            <a:r>
              <a:rPr lang="en-US" b="1" dirty="0" smtClean="0">
                <a:solidFill>
                  <a:schemeClr val="tx1"/>
                </a:solidFill>
              </a:rPr>
              <a:t>Performance Standards are not clearly shown to have been met.</a:t>
            </a:r>
          </a:p>
          <a:p>
            <a:r>
              <a:rPr lang="en-US" b="1" dirty="0" smtClean="0">
                <a:solidFill>
                  <a:schemeClr val="tx1"/>
                </a:solidFill>
              </a:rPr>
              <a:t>Incorrect continuous simulation model element used. For example: Arched </a:t>
            </a:r>
            <a:r>
              <a:rPr lang="en-US" b="1" dirty="0">
                <a:solidFill>
                  <a:schemeClr val="tx1"/>
                </a:solidFill>
              </a:rPr>
              <a:t>detention tanks are modeled as vaults or ponds. </a:t>
            </a:r>
            <a:endParaRPr lang="en-US" b="1" dirty="0" smtClean="0">
              <a:solidFill>
                <a:schemeClr val="tx1"/>
              </a:solidFill>
            </a:endParaRPr>
          </a:p>
          <a:p>
            <a:endParaRPr lang="en-US" dirty="0" smtClean="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23213608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Our Project – MR#7</a:t>
            </a:r>
            <a:endParaRPr lang="en-US" dirty="0"/>
          </a:p>
        </p:txBody>
      </p:sp>
      <p:pic>
        <p:nvPicPr>
          <p:cNvPr id="6" name="Content Placeholder 5"/>
          <p:cNvPicPr>
            <a:picLocks noGrp="1" noChangeAspect="1"/>
          </p:cNvPicPr>
          <p:nvPr>
            <p:ph idx="1"/>
          </p:nvPr>
        </p:nvPicPr>
        <p:blipFill>
          <a:blip r:embed="rId3"/>
          <a:stretch>
            <a:fillRect/>
          </a:stretch>
        </p:blipFill>
        <p:spPr>
          <a:xfrm>
            <a:off x="228600" y="1104976"/>
            <a:ext cx="4856207" cy="2476424"/>
          </a:xfrm>
          <a:prstGeom prst="rect">
            <a:avLst/>
          </a:prstGeom>
        </p:spPr>
      </p:pic>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4"/>
          <a:stretch>
            <a:fillRect/>
          </a:stretch>
        </p:blipFill>
        <p:spPr>
          <a:xfrm>
            <a:off x="3376428" y="2590800"/>
            <a:ext cx="5310372" cy="2762250"/>
          </a:xfrm>
          <a:prstGeom prst="rect">
            <a:avLst/>
          </a:prstGeom>
        </p:spPr>
      </p:pic>
      <p:sp>
        <p:nvSpPr>
          <p:cNvPr id="8" name="TextBox 7"/>
          <p:cNvSpPr txBox="1"/>
          <p:nvPr/>
        </p:nvSpPr>
        <p:spPr>
          <a:xfrm rot="1290241">
            <a:off x="6156094" y="12171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15738939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Wetland Protection Levels</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b="1" dirty="0" smtClean="0">
                <a:solidFill>
                  <a:schemeClr val="tx1"/>
                </a:solidFill>
              </a:rPr>
              <a:t>General Protection</a:t>
            </a:r>
          </a:p>
          <a:p>
            <a:pPr lvl="1"/>
            <a:r>
              <a:rPr lang="en-US" b="1" dirty="0" smtClean="0">
                <a:solidFill>
                  <a:schemeClr val="tx1"/>
                </a:solidFill>
              </a:rPr>
              <a:t>General Practices that Benefit Wetlands of All Types</a:t>
            </a:r>
          </a:p>
          <a:p>
            <a:r>
              <a:rPr lang="en-US" b="1" dirty="0" smtClean="0">
                <a:solidFill>
                  <a:schemeClr val="tx1"/>
                </a:solidFill>
              </a:rPr>
              <a:t>Protection from Pollutants</a:t>
            </a:r>
          </a:p>
          <a:p>
            <a:pPr lvl="1"/>
            <a:r>
              <a:rPr lang="en-US" b="1" dirty="0" smtClean="0">
                <a:solidFill>
                  <a:schemeClr val="tx1"/>
                </a:solidFill>
              </a:rPr>
              <a:t>Measures to Protect the Wetland from Pollutants in Stormwater Runoff.</a:t>
            </a:r>
          </a:p>
          <a:p>
            <a:r>
              <a:rPr lang="en-US" b="1" dirty="0" smtClean="0">
                <a:solidFill>
                  <a:schemeClr val="tx1"/>
                </a:solidFill>
              </a:rPr>
              <a:t>Wetland Hydroperiod Protection</a:t>
            </a:r>
          </a:p>
          <a:p>
            <a:pPr lvl="1"/>
            <a:r>
              <a:rPr lang="en-US" b="1" dirty="0" smtClean="0">
                <a:solidFill>
                  <a:schemeClr val="tx1"/>
                </a:solidFill>
              </a:rPr>
              <a:t>Method 1 – Monitoring and Wetland Stage Modeling</a:t>
            </a:r>
          </a:p>
          <a:p>
            <a:pPr lvl="2"/>
            <a:r>
              <a:rPr lang="en-US" b="1" dirty="0" smtClean="0">
                <a:solidFill>
                  <a:schemeClr val="tx1"/>
                </a:solidFill>
              </a:rPr>
              <a:t>Data collection specific to the wetland and continuous simulation modeling to demonstrate that the proposed project will not negatively alter the wetland hydrology.  Potentially one year of monitoring required.</a:t>
            </a:r>
          </a:p>
          <a:p>
            <a:pPr lvl="2"/>
            <a:r>
              <a:rPr lang="en-US" b="1" dirty="0" smtClean="0">
                <a:solidFill>
                  <a:schemeClr val="tx1"/>
                </a:solidFill>
              </a:rPr>
              <a:t>Ecology created a spreadsheet that takes output from WWHM and evaluates for Method 1.  </a:t>
            </a:r>
          </a:p>
          <a:p>
            <a:pPr lvl="1"/>
            <a:r>
              <a:rPr lang="en-US" b="1" dirty="0" smtClean="0">
                <a:solidFill>
                  <a:schemeClr val="tx1"/>
                </a:solidFill>
              </a:rPr>
              <a:t>Method 2 – Site Discharge Modeling</a:t>
            </a:r>
          </a:p>
          <a:p>
            <a:pPr lvl="2"/>
            <a:r>
              <a:rPr lang="en-US" b="1" dirty="0" smtClean="0">
                <a:solidFill>
                  <a:schemeClr val="tx1"/>
                </a:solidFill>
              </a:rPr>
              <a:t>Continuous simulation modeling of the runoff from the TDA to demonstrate that the changes in total discharge volume to the wetland will remain similar to the predevelopment condition.</a:t>
            </a:r>
          </a:p>
          <a:p>
            <a:pPr lvl="2"/>
            <a:r>
              <a:rPr lang="en-US" b="1" dirty="0" smtClean="0">
                <a:solidFill>
                  <a:schemeClr val="tx1"/>
                </a:solidFill>
              </a:rPr>
              <a:t>WWHM has a module to calculate impacts.</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8279598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#8 – What to Submit</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b="1" dirty="0">
                <a:solidFill>
                  <a:schemeClr val="tx1"/>
                </a:solidFill>
              </a:rPr>
              <a:t>Description of why the project must comply with the MR.  Describe for each TDA.</a:t>
            </a:r>
          </a:p>
          <a:p>
            <a:r>
              <a:rPr lang="en-US" b="1" dirty="0">
                <a:solidFill>
                  <a:schemeClr val="tx1"/>
                </a:solidFill>
              </a:rPr>
              <a:t>Description of </a:t>
            </a:r>
            <a:r>
              <a:rPr lang="en-US" b="1" dirty="0" smtClean="0">
                <a:solidFill>
                  <a:schemeClr val="tx1"/>
                </a:solidFill>
              </a:rPr>
              <a:t>level of protection required.</a:t>
            </a:r>
          </a:p>
          <a:p>
            <a:pPr lvl="1"/>
            <a:r>
              <a:rPr lang="en-US" sz="1800" b="1" dirty="0">
                <a:solidFill>
                  <a:schemeClr val="tx1"/>
                </a:solidFill>
              </a:rPr>
              <a:t>Include wetland delineation report as attachment/appendix.</a:t>
            </a:r>
          </a:p>
          <a:p>
            <a:pPr lvl="1"/>
            <a:r>
              <a:rPr lang="en-US" sz="1800" b="1" dirty="0">
                <a:solidFill>
                  <a:schemeClr val="tx1"/>
                </a:solidFill>
              </a:rPr>
              <a:t>Include all wetland hydrology calculations.  Provide calculations (and associated modeling report) as appendix.</a:t>
            </a:r>
          </a:p>
          <a:p>
            <a:pPr lvl="2"/>
            <a:r>
              <a:rPr lang="en-US" sz="1800" b="1" dirty="0">
                <a:solidFill>
                  <a:schemeClr val="tx1"/>
                </a:solidFill>
              </a:rPr>
              <a:t>Provide existing and proposed basin maps that clearly show land use conditions and acreages (or square feet) used in the analysis.  </a:t>
            </a:r>
          </a:p>
          <a:p>
            <a:pPr marL="0" indent="0">
              <a:buNone/>
            </a:pPr>
            <a:endParaRPr lang="en-US" b="1" dirty="0">
              <a:solidFill>
                <a:schemeClr val="tx1"/>
              </a:solidFill>
            </a:endParaRPr>
          </a:p>
          <a:p>
            <a:pPr lvl="0"/>
            <a:r>
              <a:rPr lang="en-US" b="1" dirty="0">
                <a:solidFill>
                  <a:schemeClr val="tx1"/>
                </a:solidFill>
              </a:rPr>
              <a:t>Provide sizing calculations for all BMPs proposed.  Provide calculations (and associated modeling report) as appendix</a:t>
            </a:r>
            <a:r>
              <a:rPr lang="en-US" b="1" dirty="0" smtClean="0">
                <a:solidFill>
                  <a:schemeClr val="tx1"/>
                </a:solidFill>
              </a:rPr>
              <a:t>.</a:t>
            </a:r>
          </a:p>
          <a:p>
            <a:pPr lvl="0"/>
            <a:r>
              <a:rPr lang="en-US" b="1" dirty="0" smtClean="0">
                <a:solidFill>
                  <a:schemeClr val="tx1"/>
                </a:solidFill>
              </a:rPr>
              <a:t>Modeling Report must clearly show required level of protection is met.</a:t>
            </a:r>
            <a:endParaRPr lang="en-US" b="1" dirty="0">
              <a:solidFill>
                <a:schemeClr val="tx1"/>
              </a:solidFill>
            </a:endParaRPr>
          </a:p>
          <a:p>
            <a:pPr lvl="0"/>
            <a:r>
              <a:rPr lang="en-US" b="1" dirty="0">
                <a:solidFill>
                  <a:schemeClr val="tx1"/>
                </a:solidFill>
              </a:rPr>
              <a:t>If an Emerging Technology is proposed, include the most current Use Level Designation as an attachment/appendix to the SSP Report.</a:t>
            </a:r>
          </a:p>
          <a:p>
            <a:pPr lvl="0"/>
            <a:r>
              <a:rPr lang="en-US" b="1" dirty="0">
                <a:solidFill>
                  <a:schemeClr val="tx1"/>
                </a:solidFill>
              </a:rPr>
              <a:t>Provide a stormwater treatment or flow control basin map or both</a:t>
            </a:r>
            <a:r>
              <a:rPr lang="en-US" b="1" dirty="0" smtClean="0">
                <a:solidFill>
                  <a:schemeClr val="tx1"/>
                </a:solidFill>
              </a:rPr>
              <a:t>.  Does not have to be different from basin maps included with stormwater treatment or flow control sections – include references as needed.</a:t>
            </a:r>
            <a:r>
              <a:rPr lang="en-US" b="1" dirty="0">
                <a:solidFill>
                  <a:schemeClr val="tx1"/>
                </a:solidFill>
              </a:rPr>
              <a:t> </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839919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200" dirty="0" smtClean="0"/>
              <a:t>MR #9 – Operation and Maintenance</a:t>
            </a:r>
            <a:endParaRPr lang="en-US" sz="3200" dirty="0"/>
          </a:p>
        </p:txBody>
      </p:sp>
      <p:sp>
        <p:nvSpPr>
          <p:cNvPr id="3" name="Content Placeholder 2"/>
          <p:cNvSpPr>
            <a:spLocks noGrp="1"/>
          </p:cNvSpPr>
          <p:nvPr>
            <p:ph idx="1"/>
          </p:nvPr>
        </p:nvSpPr>
        <p:spPr>
          <a:xfrm>
            <a:off x="457200" y="1066800"/>
            <a:ext cx="8229600" cy="5059363"/>
          </a:xfrm>
        </p:spPr>
        <p:txBody>
          <a:bodyPr>
            <a:normAutofit/>
          </a:bodyPr>
          <a:lstStyle/>
          <a:p>
            <a:r>
              <a:rPr lang="en-US" b="1" dirty="0" smtClean="0">
                <a:solidFill>
                  <a:schemeClr val="tx1"/>
                </a:solidFill>
              </a:rPr>
              <a:t>Require an Operation and Maintenance Manual for all proposed permanent stormwater BMPs.</a:t>
            </a:r>
          </a:p>
          <a:p>
            <a:r>
              <a:rPr lang="en-US" b="1" dirty="0" smtClean="0">
                <a:solidFill>
                  <a:schemeClr val="tx1"/>
                </a:solidFill>
              </a:rPr>
              <a:t>Stand-alone document.</a:t>
            </a:r>
          </a:p>
          <a:p>
            <a:pPr marL="342900" lvl="1" indent="-342900">
              <a:buFont typeface="Arial" pitchFamily="34" charset="0"/>
              <a:buChar char="•"/>
            </a:pPr>
            <a:r>
              <a:rPr lang="en-US" sz="2400" b="1" dirty="0">
                <a:solidFill>
                  <a:schemeClr val="tx1"/>
                </a:solidFill>
              </a:rPr>
              <a:t>Must identify party responsible for maintenance.</a:t>
            </a:r>
          </a:p>
          <a:p>
            <a:pPr marL="342900" lvl="1" indent="-342900">
              <a:buFont typeface="Arial" pitchFamily="34" charset="0"/>
              <a:buChar char="•"/>
            </a:pPr>
            <a:r>
              <a:rPr lang="en-US" sz="2400" b="1" dirty="0">
                <a:solidFill>
                  <a:schemeClr val="tx1"/>
                </a:solidFill>
              </a:rPr>
              <a:t>Copy must be kept onsite or within reasonable access to site.</a:t>
            </a:r>
          </a:p>
          <a:p>
            <a:pPr marL="342900" lvl="1" indent="-342900">
              <a:buFont typeface="Arial" pitchFamily="34" charset="0"/>
              <a:buChar char="•"/>
            </a:pPr>
            <a:r>
              <a:rPr lang="en-US" sz="2400" b="1" dirty="0">
                <a:solidFill>
                  <a:schemeClr val="tx1"/>
                </a:solidFill>
              </a:rPr>
              <a:t>O&amp;M must be transferable to new property owner.</a:t>
            </a:r>
          </a:p>
          <a:p>
            <a:r>
              <a:rPr lang="en-US" b="1" dirty="0" smtClean="0">
                <a:solidFill>
                  <a:schemeClr val="tx1"/>
                </a:solidFill>
              </a:rPr>
              <a:t>Covenant and Easement (C&amp;E) Agreements</a:t>
            </a:r>
          </a:p>
          <a:p>
            <a:pPr lvl="1"/>
            <a:r>
              <a:rPr lang="en-US" b="1" dirty="0" smtClean="0">
                <a:solidFill>
                  <a:schemeClr val="tx1"/>
                </a:solidFill>
              </a:rPr>
              <a:t>A legal means to ensure maintenance is performed on private properties.</a:t>
            </a:r>
          </a:p>
          <a:p>
            <a:pPr lvl="1"/>
            <a:r>
              <a:rPr lang="en-US" b="1" dirty="0" smtClean="0">
                <a:solidFill>
                  <a:schemeClr val="tx1"/>
                </a:solidFill>
              </a:rPr>
              <a:t>Allows City access to the facilities for inspection</a:t>
            </a:r>
          </a:p>
          <a:p>
            <a:pPr lvl="1"/>
            <a:r>
              <a:rPr lang="en-US" b="1" dirty="0" smtClean="0">
                <a:solidFill>
                  <a:schemeClr val="tx1"/>
                </a:solidFill>
              </a:rPr>
              <a:t>Recorded to title.</a:t>
            </a:r>
          </a:p>
          <a:p>
            <a:pPr lvl="1"/>
            <a:r>
              <a:rPr lang="en-US" b="1" dirty="0" smtClean="0">
                <a:solidFill>
                  <a:schemeClr val="tx1"/>
                </a:solidFill>
              </a:rPr>
              <a:t>Required for all proposed permanent stormwater BMPs.</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33135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Why? The Future Depends on You!</a:t>
            </a:r>
            <a:endParaRPr lang="en-US" sz="4000"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b="1" dirty="0" smtClean="0">
                <a:solidFill>
                  <a:schemeClr val="tx1"/>
                </a:solidFill>
              </a:rPr>
              <a:t>Many people interact with a stormwater site plan and plan set once it has been approved:</a:t>
            </a:r>
          </a:p>
          <a:p>
            <a:pPr lvl="1"/>
            <a:r>
              <a:rPr lang="en-US" b="1" dirty="0">
                <a:solidFill>
                  <a:schemeClr val="tx1"/>
                </a:solidFill>
              </a:rPr>
              <a:t>Property Owners</a:t>
            </a:r>
          </a:p>
          <a:p>
            <a:pPr lvl="2"/>
            <a:r>
              <a:rPr lang="en-US" b="1" dirty="0">
                <a:solidFill>
                  <a:schemeClr val="tx1"/>
                </a:solidFill>
              </a:rPr>
              <a:t>Can a property owner find the facilities and assets they need to maintain years from now</a:t>
            </a:r>
            <a:r>
              <a:rPr lang="en-US" b="1" dirty="0" smtClean="0">
                <a:solidFill>
                  <a:schemeClr val="tx1"/>
                </a:solidFill>
              </a:rPr>
              <a:t>?</a:t>
            </a:r>
          </a:p>
          <a:p>
            <a:pPr lvl="1"/>
            <a:r>
              <a:rPr lang="en-US" b="1" dirty="0" smtClean="0">
                <a:solidFill>
                  <a:schemeClr val="tx1"/>
                </a:solidFill>
              </a:rPr>
              <a:t>Contractors</a:t>
            </a:r>
          </a:p>
          <a:p>
            <a:pPr lvl="2"/>
            <a:r>
              <a:rPr lang="en-US" b="1" dirty="0" smtClean="0">
                <a:solidFill>
                  <a:schemeClr val="tx1"/>
                </a:solidFill>
              </a:rPr>
              <a:t>Can a contractor understand what they are supposed to build?</a:t>
            </a:r>
          </a:p>
          <a:p>
            <a:pPr lvl="1"/>
            <a:r>
              <a:rPr lang="en-US" b="1" dirty="0" smtClean="0">
                <a:solidFill>
                  <a:schemeClr val="tx1"/>
                </a:solidFill>
              </a:rPr>
              <a:t>Inspectors</a:t>
            </a:r>
          </a:p>
          <a:p>
            <a:pPr lvl="2"/>
            <a:r>
              <a:rPr lang="en-US" b="1" dirty="0" smtClean="0">
                <a:solidFill>
                  <a:schemeClr val="tx1"/>
                </a:solidFill>
              </a:rPr>
              <a:t>Is it easy for an inspector to know all the components to inspect?</a:t>
            </a:r>
          </a:p>
          <a:p>
            <a:pPr lvl="1"/>
            <a:r>
              <a:rPr lang="en-US" b="1" dirty="0" smtClean="0">
                <a:solidFill>
                  <a:schemeClr val="tx1"/>
                </a:solidFill>
              </a:rPr>
              <a:t>City Asset Management Staff</a:t>
            </a:r>
          </a:p>
          <a:p>
            <a:pPr lvl="2"/>
            <a:r>
              <a:rPr lang="en-US" b="1" dirty="0" smtClean="0">
                <a:solidFill>
                  <a:schemeClr val="tx1"/>
                </a:solidFill>
              </a:rPr>
              <a:t>Mapping, Database Management</a:t>
            </a:r>
          </a:p>
          <a:p>
            <a:pPr lvl="1"/>
            <a:r>
              <a:rPr lang="en-US" b="1" dirty="0" smtClean="0">
                <a:solidFill>
                  <a:schemeClr val="tx1"/>
                </a:solidFill>
              </a:rPr>
              <a:t>Business Inspection Staff</a:t>
            </a:r>
          </a:p>
          <a:p>
            <a:pPr lvl="2"/>
            <a:r>
              <a:rPr lang="en-US" b="1" dirty="0" smtClean="0">
                <a:solidFill>
                  <a:schemeClr val="tx1"/>
                </a:solidFill>
              </a:rPr>
              <a:t>1, 5, 10, 20, 50 years from now will a new employee be able to figure out what is on the property for required inspection?</a:t>
            </a:r>
          </a:p>
          <a:p>
            <a:pPr lvl="1"/>
            <a:r>
              <a:rPr lang="en-US" b="1" dirty="0" smtClean="0">
                <a:solidFill>
                  <a:schemeClr val="tx1"/>
                </a:solidFill>
              </a:rPr>
              <a:t>Facility Inspection Staff</a:t>
            </a:r>
          </a:p>
          <a:p>
            <a:pPr lvl="2"/>
            <a:r>
              <a:rPr lang="en-US" b="1" dirty="0" smtClean="0">
                <a:solidFill>
                  <a:schemeClr val="tx1"/>
                </a:solidFill>
              </a:rPr>
              <a:t>1, 5, 10, 20, 50 years from now will an employee be able to figure out what facilities are on a property and how they function.</a:t>
            </a:r>
          </a:p>
          <a:p>
            <a:pPr lvl="1"/>
            <a:r>
              <a:rPr lang="en-US" b="1" dirty="0" smtClean="0">
                <a:solidFill>
                  <a:schemeClr val="tx1"/>
                </a:solidFill>
              </a:rPr>
              <a:t>Operation and Maintenance Staff</a:t>
            </a:r>
          </a:p>
          <a:p>
            <a:pPr lvl="2"/>
            <a:r>
              <a:rPr lang="en-US" b="1" dirty="0" smtClean="0">
                <a:solidFill>
                  <a:schemeClr val="tx1"/>
                </a:solidFill>
              </a:rPr>
              <a:t>Can crews figure out what the facility is and how to inspect and maintain the facility (is it even owned by the jurisdiction?)</a:t>
            </a:r>
          </a:p>
          <a:p>
            <a:pPr lvl="1"/>
            <a:r>
              <a:rPr lang="en-US" b="1" dirty="0" smtClean="0">
                <a:solidFill>
                  <a:schemeClr val="tx1"/>
                </a:solidFill>
              </a:rPr>
              <a:t>Complaints</a:t>
            </a:r>
          </a:p>
          <a:p>
            <a:pPr lvl="2"/>
            <a:r>
              <a:rPr lang="en-US" b="1" dirty="0" smtClean="0">
                <a:solidFill>
                  <a:schemeClr val="tx1"/>
                </a:solidFill>
              </a:rPr>
              <a:t>10 years from now when there is a drainage complaint can City staff easily help a property owner navigate the assets on their site?</a:t>
            </a:r>
          </a:p>
          <a:p>
            <a:pPr lvl="2"/>
            <a:endParaRPr lang="en-US" dirty="0" smtClean="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7714733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MR #9 – What to Submit</a:t>
            </a:r>
            <a:endParaRPr lang="en-US" sz="4000" dirty="0"/>
          </a:p>
        </p:txBody>
      </p:sp>
      <p:sp>
        <p:nvSpPr>
          <p:cNvPr id="3" name="Content Placeholder 2"/>
          <p:cNvSpPr>
            <a:spLocks noGrp="1"/>
          </p:cNvSpPr>
          <p:nvPr>
            <p:ph idx="1"/>
          </p:nvPr>
        </p:nvSpPr>
        <p:spPr>
          <a:xfrm>
            <a:off x="457200" y="685800"/>
            <a:ext cx="8229600" cy="5638800"/>
          </a:xfrm>
        </p:spPr>
        <p:txBody>
          <a:bodyPr>
            <a:normAutofit fontScale="62500" lnSpcReduction="20000"/>
          </a:bodyPr>
          <a:lstStyle/>
          <a:p>
            <a:r>
              <a:rPr lang="en-US" b="1" dirty="0">
                <a:solidFill>
                  <a:schemeClr val="tx1"/>
                </a:solidFill>
              </a:rPr>
              <a:t>A narrative description of the stormwater facilities.</a:t>
            </a:r>
          </a:p>
          <a:p>
            <a:r>
              <a:rPr lang="en-US" b="1" dirty="0" smtClean="0">
                <a:solidFill>
                  <a:schemeClr val="tx1"/>
                </a:solidFill>
              </a:rPr>
              <a:t>An </a:t>
            </a:r>
            <a:r>
              <a:rPr lang="en-US" b="1" dirty="0">
                <a:solidFill>
                  <a:schemeClr val="tx1"/>
                </a:solidFill>
              </a:rPr>
              <a:t>11 x 17 inch site plan, with the locations of the stormwater facilities </a:t>
            </a:r>
            <a:r>
              <a:rPr lang="en-US" b="1" dirty="0" smtClean="0">
                <a:solidFill>
                  <a:schemeClr val="tx1"/>
                </a:solidFill>
              </a:rPr>
              <a:t>(</a:t>
            </a:r>
            <a:r>
              <a:rPr lang="en-US" b="1" dirty="0">
                <a:solidFill>
                  <a:schemeClr val="tx1"/>
                </a:solidFill>
              </a:rPr>
              <a:t>including conveyance) prominently noted. This is needed to enable </a:t>
            </a:r>
            <a:r>
              <a:rPr lang="en-US" b="1" dirty="0" smtClean="0">
                <a:solidFill>
                  <a:schemeClr val="tx1"/>
                </a:solidFill>
              </a:rPr>
              <a:t>the </a:t>
            </a:r>
            <a:r>
              <a:rPr lang="en-US" b="1" dirty="0">
                <a:solidFill>
                  <a:schemeClr val="tx1"/>
                </a:solidFill>
              </a:rPr>
              <a:t>Operation and Maintenance Manual to be a stand-alone </a:t>
            </a:r>
            <a:r>
              <a:rPr lang="en-US" b="1" dirty="0" smtClean="0">
                <a:solidFill>
                  <a:schemeClr val="tx1"/>
                </a:solidFill>
              </a:rPr>
              <a:t>document. </a:t>
            </a:r>
          </a:p>
          <a:p>
            <a:pPr lvl="1"/>
            <a:r>
              <a:rPr lang="en-US" b="1" dirty="0" smtClean="0">
                <a:solidFill>
                  <a:schemeClr val="tx1"/>
                </a:solidFill>
              </a:rPr>
              <a:t>Not </a:t>
            </a:r>
            <a:r>
              <a:rPr lang="en-US" b="1" dirty="0">
                <a:solidFill>
                  <a:schemeClr val="tx1"/>
                </a:solidFill>
              </a:rPr>
              <a:t>required for facilities that will be maintained by the City and </a:t>
            </a:r>
            <a:r>
              <a:rPr lang="en-US" b="1" dirty="0" smtClean="0">
                <a:solidFill>
                  <a:schemeClr val="tx1"/>
                </a:solidFill>
              </a:rPr>
              <a:t>located </a:t>
            </a:r>
            <a:r>
              <a:rPr lang="en-US" b="1" dirty="0">
                <a:solidFill>
                  <a:schemeClr val="tx1"/>
                </a:solidFill>
              </a:rPr>
              <a:t>in the public right-of-way because the facility plans are </a:t>
            </a:r>
            <a:r>
              <a:rPr lang="en-US" b="1" dirty="0" smtClean="0">
                <a:solidFill>
                  <a:schemeClr val="tx1"/>
                </a:solidFill>
              </a:rPr>
              <a:t>uploaded </a:t>
            </a:r>
            <a:r>
              <a:rPr lang="en-US" b="1" dirty="0">
                <a:solidFill>
                  <a:schemeClr val="tx1"/>
                </a:solidFill>
              </a:rPr>
              <a:t>to the City of Tacoma </a:t>
            </a:r>
            <a:r>
              <a:rPr lang="en-US" b="1" dirty="0" smtClean="0">
                <a:solidFill>
                  <a:schemeClr val="tx1"/>
                </a:solidFill>
              </a:rPr>
              <a:t>system.</a:t>
            </a:r>
          </a:p>
          <a:p>
            <a:r>
              <a:rPr lang="en-US" b="1" dirty="0" smtClean="0">
                <a:solidFill>
                  <a:schemeClr val="tx1"/>
                </a:solidFill>
              </a:rPr>
              <a:t>Detail </a:t>
            </a:r>
            <a:r>
              <a:rPr lang="en-US" b="1" dirty="0">
                <a:solidFill>
                  <a:schemeClr val="tx1"/>
                </a:solidFill>
              </a:rPr>
              <a:t>drawings of the proposed facilities including overall dimensions </a:t>
            </a:r>
            <a:r>
              <a:rPr lang="en-US" b="1" dirty="0" smtClean="0">
                <a:solidFill>
                  <a:schemeClr val="tx1"/>
                </a:solidFill>
              </a:rPr>
              <a:t>and </a:t>
            </a:r>
            <a:r>
              <a:rPr lang="en-US" b="1" dirty="0">
                <a:solidFill>
                  <a:schemeClr val="tx1"/>
                </a:solidFill>
              </a:rPr>
              <a:t>locations of inflow, bypass, and discharge. </a:t>
            </a:r>
            <a:endParaRPr lang="en-US" b="1" dirty="0" smtClean="0">
              <a:solidFill>
                <a:schemeClr val="tx1"/>
              </a:solidFill>
            </a:endParaRPr>
          </a:p>
          <a:p>
            <a:r>
              <a:rPr lang="en-US" b="1" dirty="0" smtClean="0">
                <a:solidFill>
                  <a:schemeClr val="tx1"/>
                </a:solidFill>
              </a:rPr>
              <a:t>The </a:t>
            </a:r>
            <a:r>
              <a:rPr lang="en-US" b="1" dirty="0">
                <a:solidFill>
                  <a:schemeClr val="tx1"/>
                </a:solidFill>
              </a:rPr>
              <a:t>person or organization responsible for maintenance of the onsite </a:t>
            </a:r>
            <a:r>
              <a:rPr lang="en-US" b="1" dirty="0" smtClean="0">
                <a:solidFill>
                  <a:schemeClr val="tx1"/>
                </a:solidFill>
              </a:rPr>
              <a:t>storm </a:t>
            </a:r>
            <a:r>
              <a:rPr lang="en-US" b="1" dirty="0">
                <a:solidFill>
                  <a:schemeClr val="tx1"/>
                </a:solidFill>
              </a:rPr>
              <a:t>system, including the phone number and current responsible </a:t>
            </a:r>
            <a:r>
              <a:rPr lang="en-US" b="1" dirty="0" smtClean="0">
                <a:solidFill>
                  <a:schemeClr val="tx1"/>
                </a:solidFill>
              </a:rPr>
              <a:t>party</a:t>
            </a:r>
            <a:r>
              <a:rPr lang="en-US" b="1" dirty="0">
                <a:solidFill>
                  <a:schemeClr val="tx1"/>
                </a:solidFill>
              </a:rPr>
              <a:t>.  </a:t>
            </a:r>
            <a:endParaRPr lang="en-US" b="1" dirty="0" smtClean="0">
              <a:solidFill>
                <a:schemeClr val="tx1"/>
              </a:solidFill>
            </a:endParaRPr>
          </a:p>
          <a:p>
            <a:r>
              <a:rPr lang="en-US" b="1" dirty="0" smtClean="0">
                <a:solidFill>
                  <a:schemeClr val="tx1"/>
                </a:solidFill>
              </a:rPr>
              <a:t>Where </a:t>
            </a:r>
            <a:r>
              <a:rPr lang="en-US" b="1" dirty="0">
                <a:solidFill>
                  <a:schemeClr val="tx1"/>
                </a:solidFill>
              </a:rPr>
              <a:t>the Operation and Maintenance Manual is to be kept. Note that </a:t>
            </a:r>
            <a:r>
              <a:rPr lang="en-US" b="1" dirty="0" smtClean="0">
                <a:solidFill>
                  <a:schemeClr val="tx1"/>
                </a:solidFill>
              </a:rPr>
              <a:t>it </a:t>
            </a:r>
            <a:r>
              <a:rPr lang="en-US" b="1" dirty="0">
                <a:solidFill>
                  <a:schemeClr val="tx1"/>
                </a:solidFill>
              </a:rPr>
              <a:t>must be made available to the City for inspection. The Operation and </a:t>
            </a:r>
            <a:r>
              <a:rPr lang="en-US" b="1" dirty="0" smtClean="0">
                <a:solidFill>
                  <a:schemeClr val="tx1"/>
                </a:solidFill>
              </a:rPr>
              <a:t>Maintenance </a:t>
            </a:r>
            <a:r>
              <a:rPr lang="en-US" b="1" dirty="0">
                <a:solidFill>
                  <a:schemeClr val="tx1"/>
                </a:solidFill>
              </a:rPr>
              <a:t>Manual shall be onsite prior to Certificate of Occupancy. </a:t>
            </a:r>
            <a:endParaRPr lang="en-US" b="1" dirty="0" smtClean="0">
              <a:solidFill>
                <a:schemeClr val="tx1"/>
              </a:solidFill>
            </a:endParaRPr>
          </a:p>
          <a:p>
            <a:r>
              <a:rPr lang="en-US" b="1" dirty="0" smtClean="0">
                <a:solidFill>
                  <a:schemeClr val="tx1"/>
                </a:solidFill>
              </a:rPr>
              <a:t>A </a:t>
            </a:r>
            <a:r>
              <a:rPr lang="en-US" b="1" dirty="0">
                <a:solidFill>
                  <a:schemeClr val="tx1"/>
                </a:solidFill>
              </a:rPr>
              <a:t>description of each stormwater facility, including what it does and </a:t>
            </a:r>
            <a:r>
              <a:rPr lang="en-US" b="1" dirty="0" smtClean="0">
                <a:solidFill>
                  <a:schemeClr val="tx1"/>
                </a:solidFill>
              </a:rPr>
              <a:t>how </a:t>
            </a:r>
            <a:r>
              <a:rPr lang="en-US" b="1" dirty="0">
                <a:solidFill>
                  <a:schemeClr val="tx1"/>
                </a:solidFill>
              </a:rPr>
              <a:t>it works. Include any manufacturer’s documentation and </a:t>
            </a:r>
            <a:r>
              <a:rPr lang="en-US" b="1" dirty="0" smtClean="0">
                <a:solidFill>
                  <a:schemeClr val="tx1"/>
                </a:solidFill>
              </a:rPr>
              <a:t>recommendations</a:t>
            </a:r>
            <a:r>
              <a:rPr lang="en-US" b="1" dirty="0">
                <a:solidFill>
                  <a:schemeClr val="tx1"/>
                </a:solidFill>
              </a:rPr>
              <a:t>. For City maintained facilities located in the </a:t>
            </a:r>
            <a:r>
              <a:rPr lang="en-US" b="1" dirty="0" smtClean="0">
                <a:solidFill>
                  <a:schemeClr val="tx1"/>
                </a:solidFill>
              </a:rPr>
              <a:t>public right </a:t>
            </a:r>
            <a:r>
              <a:rPr lang="en-US" b="1" dirty="0">
                <a:solidFill>
                  <a:schemeClr val="tx1"/>
                </a:solidFill>
              </a:rPr>
              <a:t>of way, do not include manufacturer's documentation and </a:t>
            </a:r>
            <a:r>
              <a:rPr lang="en-US" b="1" dirty="0" smtClean="0">
                <a:solidFill>
                  <a:schemeClr val="tx1"/>
                </a:solidFill>
              </a:rPr>
              <a:t>recommendations </a:t>
            </a:r>
            <a:r>
              <a:rPr lang="en-US" b="1" dirty="0">
                <a:solidFill>
                  <a:schemeClr val="tx1"/>
                </a:solidFill>
              </a:rPr>
              <a:t>as part of the </a:t>
            </a:r>
            <a:r>
              <a:rPr lang="en-US" b="1" dirty="0" smtClean="0">
                <a:solidFill>
                  <a:schemeClr val="tx1"/>
                </a:solidFill>
              </a:rPr>
              <a:t>submittal.</a:t>
            </a:r>
          </a:p>
          <a:p>
            <a:r>
              <a:rPr lang="en-US" b="1" dirty="0" smtClean="0">
                <a:solidFill>
                  <a:schemeClr val="tx1"/>
                </a:solidFill>
              </a:rPr>
              <a:t>A </a:t>
            </a:r>
            <a:r>
              <a:rPr lang="en-US" b="1" dirty="0">
                <a:solidFill>
                  <a:schemeClr val="tx1"/>
                </a:solidFill>
              </a:rPr>
              <a:t>description of all maintenance tasks and the frequency of each task </a:t>
            </a:r>
            <a:r>
              <a:rPr lang="en-US" b="1" dirty="0" smtClean="0">
                <a:solidFill>
                  <a:schemeClr val="tx1"/>
                </a:solidFill>
              </a:rPr>
              <a:t>for </a:t>
            </a:r>
            <a:r>
              <a:rPr lang="en-US" b="1" dirty="0">
                <a:solidFill>
                  <a:schemeClr val="tx1"/>
                </a:solidFill>
              </a:rPr>
              <a:t>each facility. Include any manufacturer’s recommendations. For </a:t>
            </a:r>
            <a:r>
              <a:rPr lang="en-US" b="1" dirty="0" smtClean="0">
                <a:solidFill>
                  <a:schemeClr val="tx1"/>
                </a:solidFill>
              </a:rPr>
              <a:t>City </a:t>
            </a:r>
            <a:r>
              <a:rPr lang="en-US" b="1" dirty="0">
                <a:solidFill>
                  <a:schemeClr val="tx1"/>
                </a:solidFill>
              </a:rPr>
              <a:t>maintained facilities located in the Public Right of Way, do not </a:t>
            </a:r>
            <a:r>
              <a:rPr lang="en-US" b="1" dirty="0" smtClean="0">
                <a:solidFill>
                  <a:schemeClr val="tx1"/>
                </a:solidFill>
              </a:rPr>
              <a:t>include </a:t>
            </a:r>
            <a:r>
              <a:rPr lang="en-US" b="1" dirty="0">
                <a:solidFill>
                  <a:schemeClr val="tx1"/>
                </a:solidFill>
              </a:rPr>
              <a:t>this with the </a:t>
            </a:r>
            <a:r>
              <a:rPr lang="en-US" b="1" dirty="0" smtClean="0">
                <a:solidFill>
                  <a:schemeClr val="tx1"/>
                </a:solidFill>
              </a:rPr>
              <a:t>submittal.</a:t>
            </a:r>
          </a:p>
          <a:p>
            <a:r>
              <a:rPr lang="en-US" b="1" dirty="0" smtClean="0">
                <a:solidFill>
                  <a:schemeClr val="tx1"/>
                </a:solidFill>
              </a:rPr>
              <a:t>A </a:t>
            </a:r>
            <a:r>
              <a:rPr lang="en-US" b="1" dirty="0">
                <a:solidFill>
                  <a:schemeClr val="tx1"/>
                </a:solidFill>
              </a:rPr>
              <a:t>sample maintenance activity log indicating emergency and routine </a:t>
            </a:r>
            <a:r>
              <a:rPr lang="en-US" b="1" dirty="0" smtClean="0">
                <a:solidFill>
                  <a:schemeClr val="tx1"/>
                </a:solidFill>
              </a:rPr>
              <a:t>actions </a:t>
            </a:r>
            <a:r>
              <a:rPr lang="en-US" b="1" dirty="0">
                <a:solidFill>
                  <a:schemeClr val="tx1"/>
                </a:solidFill>
              </a:rPr>
              <a:t>to be taken. </a:t>
            </a:r>
            <a:endParaRPr lang="en-US" b="1" dirty="0" smtClean="0">
              <a:solidFill>
                <a:schemeClr val="tx1"/>
              </a:solidFill>
            </a:endParaRPr>
          </a:p>
          <a:p>
            <a:r>
              <a:rPr lang="en-US" b="1" dirty="0" smtClean="0">
                <a:solidFill>
                  <a:schemeClr val="tx1"/>
                </a:solidFill>
              </a:rPr>
              <a:t>It </a:t>
            </a:r>
            <a:r>
              <a:rPr lang="en-US" b="1" dirty="0">
                <a:solidFill>
                  <a:schemeClr val="tx1"/>
                </a:solidFill>
              </a:rPr>
              <a:t>is recommended to include a cost estimate for maintenance of each </a:t>
            </a:r>
            <a:r>
              <a:rPr lang="en-US" b="1" dirty="0" smtClean="0">
                <a:solidFill>
                  <a:schemeClr val="tx1"/>
                </a:solidFill>
              </a:rPr>
              <a:t>facility.</a:t>
            </a:r>
          </a:p>
          <a:p>
            <a:endParaRPr lang="en-US" b="1" dirty="0">
              <a:solidFill>
                <a:schemeClr val="tx1"/>
              </a:solidFill>
            </a:endParaRPr>
          </a:p>
          <a:p>
            <a:pPr marL="0" indent="0">
              <a:buNone/>
            </a:pPr>
            <a:r>
              <a:rPr lang="en-US" sz="3200" b="1" dirty="0" smtClean="0">
                <a:solidFill>
                  <a:schemeClr val="tx1"/>
                </a:solidFill>
              </a:rPr>
              <a:t>Template available!</a:t>
            </a:r>
          </a:p>
          <a:p>
            <a:pPr marL="0" indent="0">
              <a:buNone/>
            </a:pPr>
            <a:endParaRPr lang="en-US" b="1" dirty="0">
              <a:solidFill>
                <a:schemeClr val="tx1"/>
              </a:solidFill>
            </a:endParaRPr>
          </a:p>
          <a:p>
            <a:pPr marL="0" indent="0">
              <a:buNone/>
            </a:pPr>
            <a:r>
              <a:rPr lang="en-US" b="1" dirty="0" smtClean="0">
                <a:solidFill>
                  <a:schemeClr val="tx1"/>
                </a:solidFill>
              </a:rPr>
              <a:t>Don’t forget that before Permit issuance you will need to Covenant and Easement Agreement Process.</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67707444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MR #9 – Common Misses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b="1" dirty="0" smtClean="0">
                <a:solidFill>
                  <a:schemeClr val="tx1"/>
                </a:solidFill>
              </a:rPr>
              <a:t>Figure showing facility </a:t>
            </a:r>
            <a:r>
              <a:rPr lang="en-US" b="1" dirty="0">
                <a:solidFill>
                  <a:schemeClr val="tx1"/>
                </a:solidFill>
              </a:rPr>
              <a:t>location not </a:t>
            </a:r>
            <a:r>
              <a:rPr lang="en-US" b="1" dirty="0" smtClean="0">
                <a:solidFill>
                  <a:schemeClr val="tx1"/>
                </a:solidFill>
              </a:rPr>
              <a:t>included.</a:t>
            </a:r>
          </a:p>
          <a:p>
            <a:r>
              <a:rPr lang="en-US" b="1" dirty="0" smtClean="0">
                <a:solidFill>
                  <a:schemeClr val="tx1"/>
                </a:solidFill>
              </a:rPr>
              <a:t>Figure does not obviously show where facilities are located.</a:t>
            </a:r>
          </a:p>
          <a:p>
            <a:r>
              <a:rPr lang="en-US" b="1" dirty="0" smtClean="0">
                <a:solidFill>
                  <a:schemeClr val="tx1"/>
                </a:solidFill>
              </a:rPr>
              <a:t>Contact information for person responsible for maintenance not included.</a:t>
            </a:r>
          </a:p>
          <a:p>
            <a:r>
              <a:rPr lang="en-US" b="1" dirty="0" smtClean="0">
                <a:solidFill>
                  <a:schemeClr val="tx1"/>
                </a:solidFill>
              </a:rPr>
              <a:t>Maintenance schedules do not match use level designation for proprietary devices.</a:t>
            </a:r>
          </a:p>
          <a:p>
            <a:r>
              <a:rPr lang="en-US" b="1" dirty="0" smtClean="0">
                <a:solidFill>
                  <a:schemeClr val="tx1"/>
                </a:solidFill>
              </a:rPr>
              <a:t>Covenant and Easement Agreement not complete.</a:t>
            </a:r>
            <a:endParaRPr lang="en-US" dirty="0" smtClean="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94355025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What type of tomato smells best?</a:t>
            </a:r>
          </a:p>
          <a:p>
            <a:pPr marL="0" indent="0">
              <a:buNone/>
            </a:pPr>
            <a:endParaRPr lang="en-US" sz="4000" b="1" dirty="0">
              <a:solidFill>
                <a:schemeClr val="tx1"/>
              </a:solidFill>
            </a:endParaRPr>
          </a:p>
          <a:p>
            <a:r>
              <a:rPr lang="en-US" sz="4000" b="1" dirty="0" smtClean="0">
                <a:solidFill>
                  <a:schemeClr val="tx1"/>
                </a:solidFill>
              </a:rPr>
              <a:t>A Roma!!</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178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Stretch Break!!!</a:t>
            </a:r>
            <a:endParaRPr lang="en-US" dirty="0"/>
          </a:p>
        </p:txBody>
      </p:sp>
      <p:pic>
        <p:nvPicPr>
          <p:cNvPr id="4" name="Content Placeholder 3"/>
          <p:cNvPicPr>
            <a:picLocks noGrp="1" noChangeAspect="1"/>
          </p:cNvPicPr>
          <p:nvPr>
            <p:ph idx="1"/>
          </p:nvPr>
        </p:nvPicPr>
        <p:blipFill>
          <a:blip r:embed="rId3"/>
          <a:stretch>
            <a:fillRect/>
          </a:stretch>
        </p:blipFill>
        <p:spPr>
          <a:xfrm>
            <a:off x="1625075" y="1600200"/>
            <a:ext cx="5893850" cy="4525963"/>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effectLst/>
                <a:sym typeface="Wingdings" panose="05000000000000000000" pitchFamily="2" charset="2"/>
              </a:rPr>
              <a:t></a:t>
            </a:r>
            <a:r>
              <a:rPr lang="en-US" dirty="0" smtClean="0">
                <a:effectLst/>
              </a:rPr>
              <a:t>  MRs #6-9  </a:t>
            </a:r>
            <a:r>
              <a:rPr lang="en-US" dirty="0" smtClean="0">
                <a:sym typeface="Wingdings" panose="05000000000000000000" pitchFamily="2" charset="2"/>
              </a:rPr>
              <a:t></a:t>
            </a:r>
            <a:r>
              <a:rPr lang="en-US" dirty="0" smtClean="0"/>
              <a:t>  </a:t>
            </a:r>
            <a:r>
              <a:rPr lang="en-US" i="1" dirty="0" smtClean="0">
                <a:effectLst>
                  <a:glow rad="228600">
                    <a:schemeClr val="accent1">
                      <a:satMod val="175000"/>
                      <a:alpha val="40000"/>
                    </a:schemeClr>
                  </a:glow>
                </a:effectLst>
              </a:rPr>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19606019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nSpc>
                <a:spcPts val="5000"/>
              </a:lnSpc>
            </a:pPr>
            <a:r>
              <a:rPr lang="en-US" sz="3200" dirty="0" smtClean="0"/>
              <a:t>Additional Protective Measure – Infrastructure Protection</a:t>
            </a:r>
            <a:endParaRPr lang="en-US" sz="3200" dirty="0"/>
          </a:p>
        </p:txBody>
      </p:sp>
      <p:sp>
        <p:nvSpPr>
          <p:cNvPr id="3" name="Content Placeholder 2"/>
          <p:cNvSpPr>
            <a:spLocks noGrp="1"/>
          </p:cNvSpPr>
          <p:nvPr>
            <p:ph idx="1"/>
          </p:nvPr>
        </p:nvSpPr>
        <p:spPr/>
        <p:txBody>
          <a:bodyPr>
            <a:normAutofit fontScale="92500" lnSpcReduction="20000"/>
          </a:bodyPr>
          <a:lstStyle/>
          <a:p>
            <a:r>
              <a:rPr lang="en-US" b="1" dirty="0">
                <a:solidFill>
                  <a:schemeClr val="tx1"/>
                </a:solidFill>
              </a:rPr>
              <a:t>Projects that impact the downstream system by increasing the amount of stormwater to the </a:t>
            </a:r>
            <a:r>
              <a:rPr lang="en-US" b="1" dirty="0" smtClean="0">
                <a:solidFill>
                  <a:schemeClr val="tx1"/>
                </a:solidFill>
              </a:rPr>
              <a:t>downstream </a:t>
            </a:r>
            <a:r>
              <a:rPr lang="en-US" b="1" dirty="0">
                <a:solidFill>
                  <a:schemeClr val="tx1"/>
                </a:solidFill>
              </a:rPr>
              <a:t>private or public stormwater system may be required to complete a quantitative </a:t>
            </a:r>
            <a:r>
              <a:rPr lang="en-US" b="1" dirty="0" smtClean="0">
                <a:solidFill>
                  <a:schemeClr val="tx1"/>
                </a:solidFill>
              </a:rPr>
              <a:t>downstream </a:t>
            </a:r>
            <a:r>
              <a:rPr lang="en-US" b="1" dirty="0">
                <a:solidFill>
                  <a:schemeClr val="tx1"/>
                </a:solidFill>
              </a:rPr>
              <a:t>analysis of the downstream system to ensure the system is appropriately sized </a:t>
            </a:r>
            <a:r>
              <a:rPr lang="en-US" b="1" dirty="0" smtClean="0">
                <a:solidFill>
                  <a:schemeClr val="tx1"/>
                </a:solidFill>
              </a:rPr>
              <a:t>before </a:t>
            </a:r>
            <a:r>
              <a:rPr lang="en-US" b="1" dirty="0">
                <a:solidFill>
                  <a:schemeClr val="tx1"/>
                </a:solidFill>
              </a:rPr>
              <a:t>a connection to the system will be allowed.  The type of analysis required shall be based </a:t>
            </a:r>
            <a:r>
              <a:rPr lang="en-US" b="1" dirty="0" smtClean="0">
                <a:solidFill>
                  <a:schemeClr val="tx1"/>
                </a:solidFill>
              </a:rPr>
              <a:t>upon </a:t>
            </a:r>
            <a:r>
              <a:rPr lang="en-US" b="1" dirty="0">
                <a:solidFill>
                  <a:schemeClr val="tx1"/>
                </a:solidFill>
              </a:rPr>
              <a:t>the project impacts as described in Table 1 - 2: Quantitative Analysis Determination below.  </a:t>
            </a:r>
          </a:p>
          <a:p>
            <a:r>
              <a:rPr lang="en-US" b="1" dirty="0" smtClean="0">
                <a:solidFill>
                  <a:schemeClr val="tx1"/>
                </a:solidFill>
              </a:rPr>
              <a:t>Environmental Services/Site </a:t>
            </a:r>
            <a:r>
              <a:rPr lang="en-US" b="1" dirty="0">
                <a:solidFill>
                  <a:schemeClr val="tx1"/>
                </a:solidFill>
              </a:rPr>
              <a:t>Development Group may require different or additional analyses than those </a:t>
            </a:r>
            <a:r>
              <a:rPr lang="en-US" b="1" dirty="0" smtClean="0">
                <a:solidFill>
                  <a:schemeClr val="tx1"/>
                </a:solidFill>
              </a:rPr>
              <a:t>represented </a:t>
            </a:r>
            <a:r>
              <a:rPr lang="en-US" b="1" dirty="0">
                <a:solidFill>
                  <a:schemeClr val="tx1"/>
                </a:solidFill>
              </a:rPr>
              <a:t>in Table 1 - 2: Quantitative Analysis Determination </a:t>
            </a:r>
            <a:r>
              <a:rPr lang="en-US" b="1" dirty="0" smtClean="0">
                <a:solidFill>
                  <a:schemeClr val="tx1"/>
                </a:solidFill>
              </a:rPr>
              <a:t>based </a:t>
            </a:r>
            <a:r>
              <a:rPr lang="en-US" b="1" dirty="0">
                <a:solidFill>
                  <a:schemeClr val="tx1"/>
                </a:solidFill>
              </a:rPr>
              <a:t>upon project impacts </a:t>
            </a:r>
            <a:r>
              <a:rPr lang="en-US" b="1" dirty="0" smtClean="0">
                <a:solidFill>
                  <a:schemeClr val="tx1"/>
                </a:solidFill>
              </a:rPr>
              <a:t>such </a:t>
            </a:r>
            <a:r>
              <a:rPr lang="en-US" b="1" dirty="0">
                <a:solidFill>
                  <a:schemeClr val="tx1"/>
                </a:solidFill>
              </a:rPr>
              <a:t>as conversions from pervious surfaces to hard surfaces, </a:t>
            </a:r>
            <a:r>
              <a:rPr lang="en-US" b="1" dirty="0" err="1">
                <a:solidFill>
                  <a:schemeClr val="tx1"/>
                </a:solidFill>
              </a:rPr>
              <a:t>underdrained</a:t>
            </a:r>
            <a:r>
              <a:rPr lang="en-US" b="1" dirty="0">
                <a:solidFill>
                  <a:schemeClr val="tx1"/>
                </a:solidFill>
              </a:rPr>
              <a:t> facilities, and/or </a:t>
            </a:r>
            <a:r>
              <a:rPr lang="en-US" b="1" dirty="0" smtClean="0">
                <a:solidFill>
                  <a:schemeClr val="tx1"/>
                </a:solidFill>
              </a:rPr>
              <a:t>lined </a:t>
            </a:r>
            <a:r>
              <a:rPr lang="en-US" b="1" dirty="0">
                <a:solidFill>
                  <a:schemeClr val="tx1"/>
                </a:solidFill>
              </a:rPr>
              <a:t>facilities or known issues with the existing stormwater system.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96015314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160"/>
          <a:stretch/>
        </p:blipFill>
        <p:spPr>
          <a:xfrm>
            <a:off x="887995" y="31687"/>
            <a:ext cx="7619999" cy="6324663"/>
          </a:xfrm>
          <a:prstGeom prst="rect">
            <a:avLst/>
          </a:prstGeom>
        </p:spPr>
      </p:pic>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06535511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Smallest Pipe Size</a:t>
            </a:r>
            <a:endParaRPr lang="en-US" dirty="0"/>
          </a:p>
        </p:txBody>
      </p:sp>
      <p:sp>
        <p:nvSpPr>
          <p:cNvPr id="3" name="Content Placeholder 2"/>
          <p:cNvSpPr>
            <a:spLocks noGrp="1"/>
          </p:cNvSpPr>
          <p:nvPr>
            <p:ph idx="1"/>
          </p:nvPr>
        </p:nvSpPr>
        <p:spPr/>
        <p:txBody>
          <a:bodyPr/>
          <a:lstStyle/>
          <a:p>
            <a:endParaRPr lang="en-US" b="1" i="1" baseline="30000" dirty="0" smtClean="0">
              <a:solidFill>
                <a:schemeClr val="accent1"/>
              </a:solidFill>
            </a:endParaRPr>
          </a:p>
          <a:p>
            <a:r>
              <a:rPr lang="en-US" b="1" i="1" dirty="0" smtClean="0">
                <a:solidFill>
                  <a:schemeClr val="accent1"/>
                </a:solidFill>
              </a:rPr>
              <a:t>Remember to save (&amp; reload) the map layers you’ve set up for future projects</a:t>
            </a:r>
            <a:r>
              <a:rPr lang="en-US" b="1" i="1" baseline="30000" dirty="0" smtClean="0">
                <a:solidFill>
                  <a:schemeClr val="accent1"/>
                </a:solidFill>
              </a:rPr>
              <a:t>(last</a:t>
            </a:r>
            <a:r>
              <a:rPr lang="en-US" b="1" i="1" dirty="0" smtClean="0">
                <a:solidFill>
                  <a:schemeClr val="accent1"/>
                </a:solidFill>
              </a:rPr>
              <a:t> </a:t>
            </a:r>
            <a:r>
              <a:rPr lang="en-US" b="1" i="1" baseline="30000" dirty="0" smtClean="0">
                <a:solidFill>
                  <a:schemeClr val="accent1"/>
                </a:solidFill>
              </a:rPr>
              <a:t>map example!)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25404549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914400"/>
          </a:xfrm>
        </p:spPr>
        <p:txBody>
          <a:bodyPr/>
          <a:lstStyle/>
          <a:p>
            <a:pPr>
              <a:lnSpc>
                <a:spcPct val="100000"/>
              </a:lnSpc>
            </a:pPr>
            <a:r>
              <a:rPr lang="en-US" sz="2400" dirty="0" smtClean="0"/>
              <a:t>Survey #12 – Is a quantitative downstream analysis required?</a:t>
            </a:r>
            <a:endParaRPr lang="en-US" sz="2400" dirty="0"/>
          </a:p>
        </p:txBody>
      </p:sp>
      <p:sp>
        <p:nvSpPr>
          <p:cNvPr id="3" name="Content Placeholder 2"/>
          <p:cNvSpPr>
            <a:spLocks noGrp="1"/>
          </p:cNvSpPr>
          <p:nvPr>
            <p:ph idx="1"/>
          </p:nvPr>
        </p:nvSpPr>
        <p:spPr>
          <a:xfrm>
            <a:off x="419100" y="808037"/>
            <a:ext cx="8229600" cy="5440363"/>
          </a:xfrm>
        </p:spPr>
        <p:txBody>
          <a:bodyPr>
            <a:normAutofit fontScale="40000" lnSpcReduction="20000"/>
          </a:bodyPr>
          <a:lstStyle/>
          <a:p>
            <a:pPr marL="0" indent="0">
              <a:buNone/>
            </a:pPr>
            <a:r>
              <a:rPr lang="en-US" dirty="0">
                <a:solidFill>
                  <a:schemeClr val="tx1"/>
                </a:solidFill>
              </a:rPr>
              <a:t>Coldest </a:t>
            </a:r>
            <a:r>
              <a:rPr lang="en-US" dirty="0" smtClean="0">
                <a:solidFill>
                  <a:schemeClr val="tx1"/>
                </a:solidFill>
              </a:rPr>
              <a:t>Ice </a:t>
            </a:r>
            <a:r>
              <a:rPr lang="en-US" dirty="0">
                <a:solidFill>
                  <a:schemeClr val="tx1"/>
                </a:solidFill>
              </a:rPr>
              <a:t>Convenience </a:t>
            </a:r>
            <a:r>
              <a:rPr lang="en-US" dirty="0" smtClean="0">
                <a:solidFill>
                  <a:schemeClr val="tx1"/>
                </a:solidFill>
              </a:rPr>
              <a:t>Store</a:t>
            </a:r>
          </a:p>
          <a:p>
            <a:pPr marL="0" indent="0">
              <a:buNone/>
            </a:pPr>
            <a:endParaRPr lang="en-US" sz="1200" dirty="0">
              <a:solidFill>
                <a:schemeClr val="tx1"/>
              </a:solidFill>
            </a:endParaRPr>
          </a:p>
          <a:p>
            <a:pPr marL="0" indent="0">
              <a:buNone/>
            </a:pPr>
            <a:r>
              <a:rPr lang="en-US" sz="3000" dirty="0" smtClean="0">
                <a:solidFill>
                  <a:schemeClr val="tx1"/>
                </a:solidFill>
              </a:rPr>
              <a:t>Downstream Pipes ¼ Mile:</a:t>
            </a:r>
          </a:p>
          <a:p>
            <a:pPr marL="0" indent="0">
              <a:buNone/>
            </a:pPr>
            <a:r>
              <a:rPr lang="en-US" sz="3000" dirty="0" smtClean="0">
                <a:solidFill>
                  <a:schemeClr val="tx1"/>
                </a:solidFill>
              </a:rPr>
              <a:t>12”</a:t>
            </a:r>
          </a:p>
          <a:p>
            <a:pPr marL="0" indent="0">
              <a:buNone/>
            </a:pPr>
            <a:r>
              <a:rPr lang="en-US" sz="3000" dirty="0" smtClean="0">
                <a:solidFill>
                  <a:schemeClr val="tx1"/>
                </a:solidFill>
              </a:rPr>
              <a:t>15”</a:t>
            </a:r>
          </a:p>
          <a:p>
            <a:pPr marL="0" indent="0">
              <a:buNone/>
            </a:pPr>
            <a:r>
              <a:rPr lang="en-US" sz="3000" dirty="0" smtClean="0">
                <a:solidFill>
                  <a:schemeClr val="tx1"/>
                </a:solidFill>
              </a:rPr>
              <a:t>21”</a:t>
            </a:r>
          </a:p>
          <a:p>
            <a:pPr marL="0" indent="0">
              <a:buNone/>
            </a:pPr>
            <a:r>
              <a:rPr lang="en-US" sz="3000" dirty="0" smtClean="0">
                <a:solidFill>
                  <a:schemeClr val="tx1"/>
                </a:solidFill>
              </a:rPr>
              <a:t>21”</a:t>
            </a:r>
          </a:p>
          <a:p>
            <a:pPr marL="0" indent="0">
              <a:buNone/>
            </a:pPr>
            <a:r>
              <a:rPr lang="en-US" sz="3000" dirty="0" smtClean="0">
                <a:solidFill>
                  <a:schemeClr val="tx1"/>
                </a:solidFill>
              </a:rPr>
              <a:t>21”</a:t>
            </a:r>
            <a:endParaRPr lang="en-US" sz="3000" dirty="0">
              <a:solidFill>
                <a:schemeClr val="tx1"/>
              </a:solidFill>
            </a:endParaRPr>
          </a:p>
          <a:p>
            <a:pPr marL="0" indent="0">
              <a:buNone/>
            </a:pPr>
            <a:endParaRPr lang="en-US" u="sng" dirty="0" smtClean="0">
              <a:solidFill>
                <a:schemeClr val="tx1"/>
              </a:solidFill>
            </a:endParaRPr>
          </a:p>
          <a:p>
            <a:pPr marL="0" indent="0">
              <a:buNone/>
            </a:pPr>
            <a:r>
              <a:rPr lang="en-US" sz="2500" u="sng" dirty="0" smtClean="0">
                <a:solidFill>
                  <a:schemeClr val="tx1"/>
                </a:solidFill>
              </a:rPr>
              <a:t>Existing </a:t>
            </a:r>
            <a:r>
              <a:rPr lang="en-US" sz="2500" u="sng" dirty="0">
                <a:solidFill>
                  <a:schemeClr val="tx1"/>
                </a:solidFill>
              </a:rPr>
              <a:t>Conditions:</a:t>
            </a:r>
            <a:endParaRPr lang="en-US" sz="2500" dirty="0">
              <a:solidFill>
                <a:schemeClr val="tx1"/>
              </a:solidFill>
            </a:endParaRPr>
          </a:p>
          <a:p>
            <a:pPr lvl="0"/>
            <a:r>
              <a:rPr lang="en-US" sz="2500" dirty="0">
                <a:solidFill>
                  <a:schemeClr val="tx1"/>
                </a:solidFill>
              </a:rPr>
              <a:t>Total Project Area: 32,095 ft</a:t>
            </a:r>
            <a:r>
              <a:rPr lang="en-US" sz="2500" baseline="30000" dirty="0">
                <a:solidFill>
                  <a:schemeClr val="tx1"/>
                </a:solidFill>
              </a:rPr>
              <a:t>2</a:t>
            </a:r>
            <a:endParaRPr lang="en-US" sz="2500" dirty="0">
              <a:solidFill>
                <a:schemeClr val="tx1"/>
              </a:solidFill>
            </a:endParaRPr>
          </a:p>
          <a:p>
            <a:pPr lvl="0"/>
            <a:r>
              <a:rPr lang="en-US" sz="2500" dirty="0">
                <a:solidFill>
                  <a:schemeClr val="tx1"/>
                </a:solidFill>
              </a:rPr>
              <a:t>Total Onsite Lot Area: 28,195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Gravel Lot: 22,250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Blackberry Patch: 5945 ft</a:t>
            </a:r>
            <a:r>
              <a:rPr lang="en-US" sz="2500" baseline="30000" dirty="0">
                <a:solidFill>
                  <a:schemeClr val="tx1"/>
                </a:solidFill>
              </a:rPr>
              <a:t>2</a:t>
            </a:r>
            <a:endParaRPr lang="en-US" sz="2500" dirty="0">
              <a:solidFill>
                <a:schemeClr val="tx1"/>
              </a:solidFill>
            </a:endParaRPr>
          </a:p>
          <a:p>
            <a:pPr lvl="0"/>
            <a:r>
              <a:rPr lang="en-US" sz="2500" dirty="0">
                <a:solidFill>
                  <a:schemeClr val="tx1"/>
                </a:solidFill>
              </a:rPr>
              <a:t>Total Offsite Area: 3900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Hard Packed Dirt/Gravelly Shoulder: 1820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Existing Road: 2080 ft</a:t>
            </a:r>
            <a:r>
              <a:rPr lang="en-US" sz="2500" baseline="30000" dirty="0">
                <a:solidFill>
                  <a:schemeClr val="tx1"/>
                </a:solidFill>
              </a:rPr>
              <a:t>2</a:t>
            </a:r>
            <a:endParaRPr lang="en-US" sz="2500" dirty="0">
              <a:solidFill>
                <a:schemeClr val="tx1"/>
              </a:solidFill>
            </a:endParaRPr>
          </a:p>
          <a:p>
            <a:pPr lvl="0"/>
            <a:r>
              <a:rPr lang="en-US" sz="2500" dirty="0">
                <a:solidFill>
                  <a:schemeClr val="tx1"/>
                </a:solidFill>
              </a:rPr>
              <a:t>Assessed Value</a:t>
            </a:r>
          </a:p>
          <a:p>
            <a:pPr lvl="1"/>
            <a:r>
              <a:rPr lang="en-US" sz="2500" dirty="0">
                <a:solidFill>
                  <a:schemeClr val="tx1"/>
                </a:solidFill>
              </a:rPr>
              <a:t>Land: $509,200 </a:t>
            </a:r>
          </a:p>
          <a:p>
            <a:pPr lvl="1"/>
            <a:r>
              <a:rPr lang="en-US" sz="2500" dirty="0">
                <a:solidFill>
                  <a:schemeClr val="tx1"/>
                </a:solidFill>
              </a:rPr>
              <a:t>Assessed Improvement: $2,700 </a:t>
            </a:r>
          </a:p>
          <a:p>
            <a:pPr marL="0" indent="0">
              <a:buNone/>
            </a:pPr>
            <a:endParaRPr lang="en-US" sz="2500" u="sng" dirty="0" smtClean="0">
              <a:solidFill>
                <a:schemeClr val="tx1"/>
              </a:solidFill>
            </a:endParaRPr>
          </a:p>
          <a:p>
            <a:pPr marL="0" indent="0">
              <a:buNone/>
            </a:pPr>
            <a:r>
              <a:rPr lang="en-US" sz="2500" u="sng" dirty="0" smtClean="0">
                <a:solidFill>
                  <a:schemeClr val="tx1"/>
                </a:solidFill>
              </a:rPr>
              <a:t>Proposed </a:t>
            </a:r>
            <a:r>
              <a:rPr lang="en-US" sz="2500" u="sng" dirty="0">
                <a:solidFill>
                  <a:schemeClr val="tx1"/>
                </a:solidFill>
              </a:rPr>
              <a:t>Condition:</a:t>
            </a:r>
            <a:endParaRPr lang="en-US" sz="2500" dirty="0">
              <a:solidFill>
                <a:schemeClr val="tx1"/>
              </a:solidFill>
            </a:endParaRPr>
          </a:p>
          <a:p>
            <a:pPr lvl="0"/>
            <a:r>
              <a:rPr lang="en-US" sz="2500" dirty="0">
                <a:solidFill>
                  <a:schemeClr val="tx1"/>
                </a:solidFill>
              </a:rPr>
              <a:t>Onsite</a:t>
            </a:r>
          </a:p>
          <a:p>
            <a:pPr lvl="1"/>
            <a:r>
              <a:rPr lang="en-US" sz="2500" dirty="0">
                <a:solidFill>
                  <a:schemeClr val="tx1"/>
                </a:solidFill>
              </a:rPr>
              <a:t>New Convenience Store</a:t>
            </a:r>
          </a:p>
          <a:p>
            <a:pPr lvl="1"/>
            <a:r>
              <a:rPr lang="en-US" sz="2500" dirty="0">
                <a:solidFill>
                  <a:schemeClr val="tx1"/>
                </a:solidFill>
              </a:rPr>
              <a:t>Expected Average Daily Traffic (ADT): 50</a:t>
            </a:r>
          </a:p>
          <a:p>
            <a:pPr lvl="1"/>
            <a:r>
              <a:rPr lang="en-US" sz="2500" dirty="0">
                <a:solidFill>
                  <a:schemeClr val="tx1"/>
                </a:solidFill>
              </a:rPr>
              <a:t>New Parking Lot and Drive Aisle: 9,429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New Building (Roof Area): 8,893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Walkways: 1,123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Landscaped Areas: 8,750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Improvement Value: $750,000</a:t>
            </a:r>
          </a:p>
          <a:p>
            <a:pPr lvl="0"/>
            <a:r>
              <a:rPr lang="en-US" sz="2500" dirty="0">
                <a:solidFill>
                  <a:schemeClr val="tx1"/>
                </a:solidFill>
              </a:rPr>
              <a:t>Offsite Improvements:</a:t>
            </a:r>
          </a:p>
          <a:p>
            <a:pPr lvl="1"/>
            <a:r>
              <a:rPr lang="en-US" sz="2500" dirty="0">
                <a:solidFill>
                  <a:schemeClr val="tx1"/>
                </a:solidFill>
              </a:rPr>
              <a:t>Sidewalk Frontage: 650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Half Street Improvements: 2080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Planter Strip and Back of Walk: 1170 ft</a:t>
            </a:r>
            <a:r>
              <a:rPr lang="en-US" sz="2500" baseline="30000" dirty="0">
                <a:solidFill>
                  <a:schemeClr val="tx1"/>
                </a:solidFill>
              </a:rPr>
              <a:t>2</a:t>
            </a:r>
            <a:endParaRPr lang="en-US" sz="2500" dirty="0">
              <a:solidFill>
                <a:schemeClr val="tx1"/>
              </a:solidFill>
            </a:endParaRPr>
          </a:p>
          <a:p>
            <a:endParaRPr lang="en-US" dirty="0"/>
          </a:p>
        </p:txBody>
      </p:sp>
      <p:pic>
        <p:nvPicPr>
          <p:cNvPr id="5" name="Picture 4"/>
          <p:cNvPicPr>
            <a:picLocks noChangeAspect="1"/>
          </p:cNvPicPr>
          <p:nvPr/>
        </p:nvPicPr>
        <p:blipFill>
          <a:blip r:embed="rId3"/>
          <a:stretch>
            <a:fillRect/>
          </a:stretch>
        </p:blipFill>
        <p:spPr>
          <a:xfrm>
            <a:off x="4343400" y="1219200"/>
            <a:ext cx="4200525" cy="3619500"/>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9" name="TextBox 8"/>
          <p:cNvSpPr txBox="1"/>
          <p:nvPr/>
        </p:nvSpPr>
        <p:spPr>
          <a:xfrm rot="1290241">
            <a:off x="6156094" y="51033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09935800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Survey #12 – No – Why?</a:t>
            </a:r>
            <a:endParaRPr lang="en-US" dirty="0"/>
          </a:p>
        </p:txBody>
      </p:sp>
      <p:sp>
        <p:nvSpPr>
          <p:cNvPr id="3" name="Content Placeholder 2"/>
          <p:cNvSpPr>
            <a:spLocks noGrp="1"/>
          </p:cNvSpPr>
          <p:nvPr>
            <p:ph idx="1"/>
          </p:nvPr>
        </p:nvSpPr>
        <p:spPr>
          <a:xfrm>
            <a:off x="457200" y="1143000"/>
            <a:ext cx="4419600" cy="4983163"/>
          </a:xfrm>
        </p:spPr>
        <p:txBody>
          <a:bodyPr>
            <a:normAutofit fontScale="47500" lnSpcReduction="20000"/>
          </a:bodyPr>
          <a:lstStyle/>
          <a:p>
            <a:pPr marL="0" indent="0">
              <a:buNone/>
            </a:pPr>
            <a:r>
              <a:rPr lang="en-US" sz="2500" u="sng" dirty="0">
                <a:solidFill>
                  <a:schemeClr val="tx1"/>
                </a:solidFill>
              </a:rPr>
              <a:t>Existing Conditions:</a:t>
            </a:r>
            <a:endParaRPr lang="en-US" sz="2500" dirty="0">
              <a:solidFill>
                <a:schemeClr val="tx1"/>
              </a:solidFill>
            </a:endParaRPr>
          </a:p>
          <a:p>
            <a:pPr lvl="0"/>
            <a:r>
              <a:rPr lang="en-US" sz="2500" dirty="0">
                <a:solidFill>
                  <a:schemeClr val="tx1"/>
                </a:solidFill>
              </a:rPr>
              <a:t>Total Project Area: 32,095 ft</a:t>
            </a:r>
            <a:r>
              <a:rPr lang="en-US" sz="2500" baseline="30000" dirty="0">
                <a:solidFill>
                  <a:schemeClr val="tx1"/>
                </a:solidFill>
              </a:rPr>
              <a:t>2</a:t>
            </a:r>
            <a:endParaRPr lang="en-US" sz="2500" dirty="0">
              <a:solidFill>
                <a:schemeClr val="tx1"/>
              </a:solidFill>
            </a:endParaRPr>
          </a:p>
          <a:p>
            <a:pPr lvl="0"/>
            <a:r>
              <a:rPr lang="en-US" sz="2500" dirty="0">
                <a:solidFill>
                  <a:schemeClr val="tx1"/>
                </a:solidFill>
              </a:rPr>
              <a:t>Total Onsite Lot Area: 28,195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Gravel Lot: 22,250 </a:t>
            </a:r>
            <a:r>
              <a:rPr lang="en-US" sz="2500" dirty="0" smtClean="0">
                <a:solidFill>
                  <a:schemeClr val="tx1"/>
                </a:solidFill>
              </a:rPr>
              <a:t>ft</a:t>
            </a:r>
            <a:r>
              <a:rPr lang="en-US" sz="2500" baseline="30000" dirty="0" smtClean="0">
                <a:solidFill>
                  <a:schemeClr val="tx1"/>
                </a:solidFill>
              </a:rPr>
              <a:t>2 -</a:t>
            </a:r>
            <a:r>
              <a:rPr lang="en-US" sz="2500" dirty="0" smtClean="0">
                <a:solidFill>
                  <a:schemeClr val="tx1"/>
                </a:solidFill>
              </a:rPr>
              <a:t> </a:t>
            </a:r>
            <a:r>
              <a:rPr lang="en-US" sz="2500" dirty="0">
                <a:solidFill>
                  <a:srgbClr val="FF0000"/>
                </a:solidFill>
              </a:rPr>
              <a:t>Impervious</a:t>
            </a:r>
          </a:p>
          <a:p>
            <a:pPr lvl="1"/>
            <a:r>
              <a:rPr lang="en-US" sz="2500" dirty="0">
                <a:solidFill>
                  <a:schemeClr val="tx1"/>
                </a:solidFill>
              </a:rPr>
              <a:t>Blackberry Patch: 5945 </a:t>
            </a:r>
            <a:r>
              <a:rPr lang="en-US" sz="2500" dirty="0" smtClean="0">
                <a:solidFill>
                  <a:schemeClr val="tx1"/>
                </a:solidFill>
              </a:rPr>
              <a:t>ft</a:t>
            </a:r>
            <a:r>
              <a:rPr lang="en-US" sz="2500" baseline="30000" dirty="0" smtClean="0">
                <a:solidFill>
                  <a:schemeClr val="tx1"/>
                </a:solidFill>
              </a:rPr>
              <a:t>2 - </a:t>
            </a:r>
            <a:r>
              <a:rPr lang="en-US" sz="2500" dirty="0">
                <a:solidFill>
                  <a:srgbClr val="FF0000"/>
                </a:solidFill>
              </a:rPr>
              <a:t>Pervious</a:t>
            </a:r>
          </a:p>
          <a:p>
            <a:pPr lvl="0"/>
            <a:r>
              <a:rPr lang="en-US" sz="2500" dirty="0">
                <a:solidFill>
                  <a:schemeClr val="tx1"/>
                </a:solidFill>
              </a:rPr>
              <a:t>Total Offsite Area: 3900 ft</a:t>
            </a:r>
            <a:r>
              <a:rPr lang="en-US" sz="2500" baseline="30000" dirty="0">
                <a:solidFill>
                  <a:schemeClr val="tx1"/>
                </a:solidFill>
              </a:rPr>
              <a:t>2</a:t>
            </a:r>
            <a:endParaRPr lang="en-US" sz="2500" dirty="0">
              <a:solidFill>
                <a:schemeClr val="tx1"/>
              </a:solidFill>
            </a:endParaRPr>
          </a:p>
          <a:p>
            <a:pPr lvl="1"/>
            <a:r>
              <a:rPr lang="en-US" sz="2500" dirty="0">
                <a:solidFill>
                  <a:schemeClr val="tx1"/>
                </a:solidFill>
              </a:rPr>
              <a:t>Hard Packed Dirt/Gravelly Shoulder: 1820 </a:t>
            </a:r>
            <a:r>
              <a:rPr lang="en-US" sz="2500" dirty="0" smtClean="0">
                <a:solidFill>
                  <a:schemeClr val="tx1"/>
                </a:solidFill>
              </a:rPr>
              <a:t>ft</a:t>
            </a:r>
            <a:r>
              <a:rPr lang="en-US" sz="2500" baseline="30000" dirty="0" smtClean="0">
                <a:solidFill>
                  <a:schemeClr val="tx1"/>
                </a:solidFill>
              </a:rPr>
              <a:t>2 - </a:t>
            </a:r>
            <a:r>
              <a:rPr lang="en-US" sz="2500" dirty="0">
                <a:solidFill>
                  <a:srgbClr val="FF0000"/>
                </a:solidFill>
              </a:rPr>
              <a:t>Impervious</a:t>
            </a:r>
          </a:p>
          <a:p>
            <a:pPr lvl="1"/>
            <a:r>
              <a:rPr lang="en-US" sz="2500" dirty="0">
                <a:solidFill>
                  <a:schemeClr val="tx1"/>
                </a:solidFill>
              </a:rPr>
              <a:t>Existing Road: 2080 </a:t>
            </a:r>
            <a:r>
              <a:rPr lang="en-US" sz="2500" dirty="0" smtClean="0">
                <a:solidFill>
                  <a:schemeClr val="tx1"/>
                </a:solidFill>
              </a:rPr>
              <a:t>ft</a:t>
            </a:r>
            <a:r>
              <a:rPr lang="en-US" sz="2500" baseline="30000" dirty="0" smtClean="0">
                <a:solidFill>
                  <a:schemeClr val="tx1"/>
                </a:solidFill>
              </a:rPr>
              <a:t>2 - </a:t>
            </a:r>
            <a:r>
              <a:rPr lang="en-US" sz="2500" dirty="0">
                <a:solidFill>
                  <a:srgbClr val="FF0000"/>
                </a:solidFill>
              </a:rPr>
              <a:t>Impervious</a:t>
            </a:r>
          </a:p>
          <a:p>
            <a:pPr lvl="0"/>
            <a:r>
              <a:rPr lang="en-US" sz="2500" dirty="0">
                <a:solidFill>
                  <a:schemeClr val="tx1"/>
                </a:solidFill>
              </a:rPr>
              <a:t>Assessed Value</a:t>
            </a:r>
          </a:p>
          <a:p>
            <a:pPr lvl="1"/>
            <a:r>
              <a:rPr lang="en-US" sz="2500" dirty="0">
                <a:solidFill>
                  <a:schemeClr val="tx1"/>
                </a:solidFill>
              </a:rPr>
              <a:t>Land: $509,200 </a:t>
            </a:r>
          </a:p>
          <a:p>
            <a:pPr lvl="1"/>
            <a:r>
              <a:rPr lang="en-US" sz="2500" dirty="0">
                <a:solidFill>
                  <a:schemeClr val="tx1"/>
                </a:solidFill>
              </a:rPr>
              <a:t>Assessed Improvement: $2,700 </a:t>
            </a:r>
          </a:p>
          <a:p>
            <a:pPr marL="0" indent="0">
              <a:buNone/>
            </a:pPr>
            <a:endParaRPr lang="en-US" sz="2500" u="sng" dirty="0">
              <a:solidFill>
                <a:schemeClr val="tx1"/>
              </a:solidFill>
            </a:endParaRPr>
          </a:p>
          <a:p>
            <a:pPr marL="0" indent="0">
              <a:buNone/>
            </a:pPr>
            <a:r>
              <a:rPr lang="en-US" sz="2500" u="sng" dirty="0">
                <a:solidFill>
                  <a:schemeClr val="tx1"/>
                </a:solidFill>
              </a:rPr>
              <a:t>Proposed Condition:</a:t>
            </a:r>
            <a:endParaRPr lang="en-US" sz="2500" dirty="0">
              <a:solidFill>
                <a:schemeClr val="tx1"/>
              </a:solidFill>
            </a:endParaRPr>
          </a:p>
          <a:p>
            <a:pPr lvl="0"/>
            <a:r>
              <a:rPr lang="en-US" sz="2500" dirty="0">
                <a:solidFill>
                  <a:schemeClr val="tx1"/>
                </a:solidFill>
              </a:rPr>
              <a:t>Onsite</a:t>
            </a:r>
          </a:p>
          <a:p>
            <a:pPr lvl="1"/>
            <a:r>
              <a:rPr lang="en-US" sz="2500" dirty="0">
                <a:solidFill>
                  <a:schemeClr val="tx1"/>
                </a:solidFill>
              </a:rPr>
              <a:t>New Convenience Store</a:t>
            </a:r>
          </a:p>
          <a:p>
            <a:pPr lvl="1"/>
            <a:r>
              <a:rPr lang="en-US" sz="2500" dirty="0">
                <a:solidFill>
                  <a:schemeClr val="tx1"/>
                </a:solidFill>
              </a:rPr>
              <a:t>Expected Average Daily Traffic (ADT): 50</a:t>
            </a:r>
          </a:p>
          <a:p>
            <a:pPr lvl="1"/>
            <a:r>
              <a:rPr lang="en-US" sz="2500" dirty="0">
                <a:solidFill>
                  <a:schemeClr val="tx1"/>
                </a:solidFill>
              </a:rPr>
              <a:t>New Parking Lot and Drive Aisle: 9,429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Impervious</a:t>
            </a:r>
          </a:p>
          <a:p>
            <a:pPr lvl="1"/>
            <a:r>
              <a:rPr lang="en-US" sz="2500" dirty="0">
                <a:solidFill>
                  <a:schemeClr val="tx1"/>
                </a:solidFill>
              </a:rPr>
              <a:t>New Building (Roof Area): 8,893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Impervious</a:t>
            </a:r>
          </a:p>
          <a:p>
            <a:pPr lvl="1"/>
            <a:r>
              <a:rPr lang="en-US" sz="2500" dirty="0">
                <a:solidFill>
                  <a:schemeClr val="tx1"/>
                </a:solidFill>
              </a:rPr>
              <a:t>Walkways: 1,123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Impervious</a:t>
            </a:r>
          </a:p>
          <a:p>
            <a:pPr lvl="1"/>
            <a:r>
              <a:rPr lang="en-US" sz="2500" dirty="0">
                <a:solidFill>
                  <a:schemeClr val="tx1"/>
                </a:solidFill>
              </a:rPr>
              <a:t>Landscaped Areas: 8,750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Pervious</a:t>
            </a:r>
          </a:p>
          <a:p>
            <a:pPr lvl="1"/>
            <a:r>
              <a:rPr lang="en-US" sz="2500" dirty="0">
                <a:solidFill>
                  <a:schemeClr val="tx1"/>
                </a:solidFill>
              </a:rPr>
              <a:t>Improvement Value: $750,000</a:t>
            </a:r>
          </a:p>
          <a:p>
            <a:pPr lvl="0"/>
            <a:r>
              <a:rPr lang="en-US" sz="2500" dirty="0">
                <a:solidFill>
                  <a:schemeClr val="tx1"/>
                </a:solidFill>
              </a:rPr>
              <a:t>Offsite Improvements:</a:t>
            </a:r>
          </a:p>
          <a:p>
            <a:pPr lvl="1"/>
            <a:r>
              <a:rPr lang="en-US" sz="2500" dirty="0">
                <a:solidFill>
                  <a:schemeClr val="tx1"/>
                </a:solidFill>
              </a:rPr>
              <a:t>Sidewalk Frontage: 650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Impervious</a:t>
            </a:r>
          </a:p>
          <a:p>
            <a:pPr lvl="1"/>
            <a:r>
              <a:rPr lang="en-US" sz="2500" dirty="0">
                <a:solidFill>
                  <a:schemeClr val="tx1"/>
                </a:solidFill>
              </a:rPr>
              <a:t>Half Street Improvements: 2080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Impervious</a:t>
            </a:r>
          </a:p>
          <a:p>
            <a:pPr lvl="1"/>
            <a:r>
              <a:rPr lang="en-US" sz="2500" dirty="0">
                <a:solidFill>
                  <a:schemeClr val="tx1"/>
                </a:solidFill>
              </a:rPr>
              <a:t>Planter Strip and Back of Walk: 1170 </a:t>
            </a:r>
            <a:r>
              <a:rPr lang="en-US" sz="2500" dirty="0" smtClean="0">
                <a:solidFill>
                  <a:schemeClr val="tx1"/>
                </a:solidFill>
              </a:rPr>
              <a:t>ft</a:t>
            </a:r>
            <a:r>
              <a:rPr lang="en-US" sz="2500" baseline="30000" dirty="0" smtClean="0">
                <a:solidFill>
                  <a:schemeClr val="tx1"/>
                </a:solidFill>
              </a:rPr>
              <a:t>2 </a:t>
            </a:r>
            <a:r>
              <a:rPr lang="en-US" sz="2500" dirty="0">
                <a:solidFill>
                  <a:srgbClr val="FF0000"/>
                </a:solidFill>
              </a:rPr>
              <a:t>- Pervious</a:t>
            </a:r>
          </a:p>
          <a:p>
            <a:endParaRPr lang="en-US" dirty="0"/>
          </a:p>
        </p:txBody>
      </p:sp>
      <p:sp>
        <p:nvSpPr>
          <p:cNvPr id="4" name="TextBox 3"/>
          <p:cNvSpPr txBox="1"/>
          <p:nvPr/>
        </p:nvSpPr>
        <p:spPr>
          <a:xfrm>
            <a:off x="5257800" y="1371600"/>
            <a:ext cx="3505200" cy="4339650"/>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Everything in the existing condition is going to downstream system so we are not looking at increase in surface area but looking to determine if there is an increase in conversion from pervious to impervious.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Existing Condition Impervious = 26,150</a:t>
            </a:r>
          </a:p>
          <a:p>
            <a:pPr marL="285750" indent="-285750">
              <a:buFont typeface="Arial" panose="020B0604020202020204" pitchFamily="34" charset="0"/>
              <a:buChar char="•"/>
            </a:pPr>
            <a:r>
              <a:rPr lang="en-US" sz="1200" dirty="0" smtClean="0"/>
              <a:t>Existing Condition Pervious = 5945</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Proposed Condition Impervious = 22,175</a:t>
            </a:r>
          </a:p>
          <a:p>
            <a:pPr marL="285750" indent="-285750">
              <a:buFont typeface="Arial" panose="020B0604020202020204" pitchFamily="34" charset="0"/>
              <a:buChar char="•"/>
            </a:pPr>
            <a:r>
              <a:rPr lang="en-US" sz="1200" dirty="0" smtClean="0"/>
              <a:t>Proposed Condition Pervious = 9920</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For purposes of conveyance system analysis there is a decrease in impervious surface so analysis is not required.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For this example, we assumed there was no infiltration onsite.  If there was that would have decreased the contribution to the downstream system even further.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This does not mean discharge can be made directly to curb line.</a:t>
            </a:r>
            <a:endParaRPr lang="en-US" sz="1200"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7" name="TextBox 6"/>
          <p:cNvSpPr txBox="1"/>
          <p:nvPr/>
        </p:nvSpPr>
        <p:spPr>
          <a:xfrm rot="1290241">
            <a:off x="6156094" y="58653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7280896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4000" dirty="0" smtClean="0"/>
              <a:t>Analysis not Required - Can I Discharge Directly to Curb Line?</a:t>
            </a:r>
            <a:endParaRPr lang="en-US" sz="4000" dirty="0"/>
          </a:p>
        </p:txBody>
      </p:sp>
      <p:sp>
        <p:nvSpPr>
          <p:cNvPr id="3" name="Content Placeholder 2"/>
          <p:cNvSpPr>
            <a:spLocks noGrp="1"/>
          </p:cNvSpPr>
          <p:nvPr>
            <p:ph idx="1"/>
          </p:nvPr>
        </p:nvSpPr>
        <p:spPr>
          <a:xfrm>
            <a:off x="457200" y="1524000"/>
            <a:ext cx="8229600" cy="4800600"/>
          </a:xfrm>
        </p:spPr>
        <p:txBody>
          <a:bodyPr>
            <a:normAutofit fontScale="92500"/>
          </a:bodyPr>
          <a:lstStyle/>
          <a:p>
            <a:r>
              <a:rPr lang="en-US" b="1" dirty="0" smtClean="0">
                <a:solidFill>
                  <a:schemeClr val="tx1"/>
                </a:solidFill>
              </a:rPr>
              <a:t>Only allowed if MR #5 BMPs are not feasible and cannot be used to fully infiltrate or disperse stormwater onsite.</a:t>
            </a:r>
          </a:p>
          <a:p>
            <a:r>
              <a:rPr lang="en-US" b="1" dirty="0" smtClean="0">
                <a:solidFill>
                  <a:schemeClr val="tx1"/>
                </a:solidFill>
              </a:rPr>
              <a:t>Curb line (asphalt wedge or curb and gutter) must be present.</a:t>
            </a:r>
          </a:p>
          <a:p>
            <a:r>
              <a:rPr lang="en-US" b="1" dirty="0">
                <a:solidFill>
                  <a:schemeClr val="tx1"/>
                </a:solidFill>
              </a:rPr>
              <a:t>Conveyance to the curb will only be allowed </a:t>
            </a:r>
            <a:r>
              <a:rPr lang="en-US" b="1" dirty="0" smtClean="0">
                <a:solidFill>
                  <a:schemeClr val="tx1"/>
                </a:solidFill>
              </a:rPr>
              <a:t>if:</a:t>
            </a:r>
          </a:p>
          <a:p>
            <a:pPr lvl="1"/>
            <a:r>
              <a:rPr lang="en-US" b="1" dirty="0" smtClean="0">
                <a:solidFill>
                  <a:schemeClr val="tx1"/>
                </a:solidFill>
              </a:rPr>
              <a:t>A </a:t>
            </a:r>
            <a:r>
              <a:rPr lang="en-US" b="1" dirty="0">
                <a:solidFill>
                  <a:schemeClr val="tx1"/>
                </a:solidFill>
              </a:rPr>
              <a:t>catch basin or other inlet to the conveyance system is located within 350 feet </a:t>
            </a:r>
            <a:r>
              <a:rPr lang="en-US" b="1" dirty="0" smtClean="0">
                <a:solidFill>
                  <a:schemeClr val="tx1"/>
                </a:solidFill>
              </a:rPr>
              <a:t>downstream </a:t>
            </a:r>
            <a:r>
              <a:rPr lang="en-US" b="1" dirty="0">
                <a:solidFill>
                  <a:schemeClr val="tx1"/>
                </a:solidFill>
              </a:rPr>
              <a:t>of the discharge location.  </a:t>
            </a:r>
            <a:endParaRPr lang="en-US" b="1" dirty="0" smtClean="0">
              <a:solidFill>
                <a:schemeClr val="tx1"/>
              </a:solidFill>
            </a:endParaRPr>
          </a:p>
          <a:p>
            <a:pPr lvl="1"/>
            <a:r>
              <a:rPr lang="en-US" b="1" dirty="0" smtClean="0">
                <a:solidFill>
                  <a:schemeClr val="tx1"/>
                </a:solidFill>
              </a:rPr>
              <a:t>Stormwater </a:t>
            </a:r>
            <a:r>
              <a:rPr lang="en-US" b="1" dirty="0">
                <a:solidFill>
                  <a:schemeClr val="tx1"/>
                </a:solidFill>
              </a:rPr>
              <a:t>discharges from the project site remains in the gutter line to the nearest </a:t>
            </a:r>
            <a:r>
              <a:rPr lang="en-US" b="1" dirty="0" smtClean="0">
                <a:solidFill>
                  <a:schemeClr val="tx1"/>
                </a:solidFill>
              </a:rPr>
              <a:t>stormwater </a:t>
            </a:r>
            <a:r>
              <a:rPr lang="en-US" b="1" dirty="0">
                <a:solidFill>
                  <a:schemeClr val="tx1"/>
                </a:solidFill>
              </a:rPr>
              <a:t>system inlet.  Existing or new curb shall be tall enough to ensure water </a:t>
            </a:r>
            <a:r>
              <a:rPr lang="en-US" b="1" dirty="0" smtClean="0">
                <a:solidFill>
                  <a:schemeClr val="tx1"/>
                </a:solidFill>
              </a:rPr>
              <a:t>remains </a:t>
            </a:r>
            <a:r>
              <a:rPr lang="en-US" b="1" dirty="0">
                <a:solidFill>
                  <a:schemeClr val="tx1"/>
                </a:solidFill>
              </a:rPr>
              <a:t>in the gutter </a:t>
            </a:r>
            <a:r>
              <a:rPr lang="en-US" b="1" dirty="0" smtClean="0">
                <a:solidFill>
                  <a:schemeClr val="tx1"/>
                </a:solidFill>
              </a:rPr>
              <a:t>line.</a:t>
            </a:r>
          </a:p>
          <a:p>
            <a:pPr lvl="1"/>
            <a:r>
              <a:rPr lang="en-US" b="1" dirty="0" smtClean="0">
                <a:solidFill>
                  <a:schemeClr val="tx1"/>
                </a:solidFill>
              </a:rPr>
              <a:t>Stormwater </a:t>
            </a:r>
            <a:r>
              <a:rPr lang="en-US" b="1" dirty="0">
                <a:solidFill>
                  <a:schemeClr val="tx1"/>
                </a:solidFill>
              </a:rPr>
              <a:t>discharges from the project site enter a stormwater system inlet before the </a:t>
            </a:r>
            <a:r>
              <a:rPr lang="en-US" b="1" dirty="0" smtClean="0">
                <a:solidFill>
                  <a:schemeClr val="tx1"/>
                </a:solidFill>
              </a:rPr>
              <a:t>next </a:t>
            </a:r>
            <a:r>
              <a:rPr lang="en-US" b="1" dirty="0">
                <a:solidFill>
                  <a:schemeClr val="tx1"/>
                </a:solidFill>
              </a:rPr>
              <a:t>downstream </a:t>
            </a:r>
            <a:r>
              <a:rPr lang="en-US" b="1" dirty="0" smtClean="0">
                <a:solidFill>
                  <a:schemeClr val="tx1"/>
                </a:solidFill>
              </a:rPr>
              <a:t>intersection.</a:t>
            </a:r>
          </a:p>
          <a:p>
            <a:pPr lvl="1"/>
            <a:r>
              <a:rPr lang="en-US" b="1" dirty="0" smtClean="0">
                <a:solidFill>
                  <a:schemeClr val="tx1"/>
                </a:solidFill>
              </a:rPr>
              <a:t>Stormwater </a:t>
            </a:r>
            <a:r>
              <a:rPr lang="en-US" b="1" dirty="0">
                <a:solidFill>
                  <a:schemeClr val="tx1"/>
                </a:solidFill>
              </a:rPr>
              <a:t>discharges are not on the high side of full warp street section</a:t>
            </a:r>
            <a:r>
              <a:rPr lang="en-US" b="1" dirty="0" smtClean="0">
                <a:solidFill>
                  <a:schemeClr val="tx1"/>
                </a:solidFill>
              </a:rPr>
              <a:t>.</a:t>
            </a:r>
          </a:p>
          <a:p>
            <a:pPr marL="342900" lvl="1" indent="-342900">
              <a:buFont typeface="Arial" pitchFamily="34" charset="0"/>
              <a:buChar char="•"/>
            </a:pPr>
            <a:r>
              <a:rPr lang="en-US" sz="2400" b="1" dirty="0">
                <a:solidFill>
                  <a:schemeClr val="tx1"/>
                </a:solidFill>
              </a:rPr>
              <a:t>If above conditions cannot be met, extension of the stormwater system is required.</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94929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86700" cy="645128"/>
          </a:xfrm>
        </p:spPr>
        <p:txBody>
          <a:bodyPr/>
          <a:lstStyle/>
          <a:p>
            <a:pPr algn="ctr"/>
            <a:r>
              <a:rPr lang="en-US" dirty="0" smtClean="0"/>
              <a:t>Where are we?</a:t>
            </a:r>
            <a:endParaRPr lang="en-US" dirty="0"/>
          </a:p>
        </p:txBody>
      </p:sp>
      <p:sp>
        <p:nvSpPr>
          <p:cNvPr id="3" name="Content Placeholder 2"/>
          <p:cNvSpPr>
            <a:spLocks noGrp="1"/>
          </p:cNvSpPr>
          <p:nvPr>
            <p:ph sz="half" idx="1"/>
          </p:nvPr>
        </p:nvSpPr>
        <p:spPr>
          <a:xfrm>
            <a:off x="628650" y="1219200"/>
            <a:ext cx="3886200" cy="4800600"/>
          </a:xfrm>
        </p:spPr>
        <p:txBody>
          <a:bodyPr>
            <a:normAutofit lnSpcReduction="10000"/>
          </a:bodyPr>
          <a:lstStyle/>
          <a:p>
            <a:pPr marL="0" indent="0">
              <a:buNone/>
            </a:pPr>
            <a:r>
              <a:rPr lang="en-US" sz="1425" b="1" dirty="0">
                <a:solidFill>
                  <a:schemeClr val="tx1"/>
                </a:solidFill>
              </a:rPr>
              <a:t>October 1995 Manual </a:t>
            </a:r>
          </a:p>
          <a:p>
            <a:pPr lvl="1"/>
            <a:r>
              <a:rPr lang="en-US" sz="1425" b="1" dirty="0">
                <a:solidFill>
                  <a:schemeClr val="tx1"/>
                </a:solidFill>
              </a:rPr>
              <a:t>Developed for 1995 NPDES Permit (Equivalent to Ecology’s 1992 Manual)</a:t>
            </a:r>
          </a:p>
          <a:p>
            <a:pPr marL="0" indent="0">
              <a:buNone/>
            </a:pPr>
            <a:r>
              <a:rPr lang="en-US" sz="1425" b="1" dirty="0">
                <a:solidFill>
                  <a:schemeClr val="tx1"/>
                </a:solidFill>
              </a:rPr>
              <a:t>January 2003 Manual</a:t>
            </a:r>
          </a:p>
          <a:p>
            <a:pPr lvl="1"/>
            <a:r>
              <a:rPr lang="en-US" sz="1425" b="1" dirty="0">
                <a:solidFill>
                  <a:schemeClr val="tx1"/>
                </a:solidFill>
              </a:rPr>
              <a:t>Developed for extension of 1995 NPDES Permit (Equivalent to Ecology’s 2001 Manual)</a:t>
            </a:r>
          </a:p>
          <a:p>
            <a:pPr marL="0" indent="0">
              <a:buNone/>
            </a:pPr>
            <a:r>
              <a:rPr lang="en-US" sz="1425" b="1" dirty="0">
                <a:solidFill>
                  <a:schemeClr val="tx1"/>
                </a:solidFill>
              </a:rPr>
              <a:t>September 2008 Manual </a:t>
            </a:r>
          </a:p>
          <a:p>
            <a:pPr lvl="1"/>
            <a:r>
              <a:rPr lang="en-US" sz="1425" b="1" dirty="0">
                <a:solidFill>
                  <a:schemeClr val="tx1"/>
                </a:solidFill>
              </a:rPr>
              <a:t>Developed for 2007-2012  NPDES Permit (Equivalent to Ecology’s 2005)</a:t>
            </a:r>
          </a:p>
          <a:p>
            <a:pPr marL="0" indent="0">
              <a:buNone/>
            </a:pPr>
            <a:r>
              <a:rPr lang="en-US" sz="1425" b="1" dirty="0">
                <a:solidFill>
                  <a:schemeClr val="tx1"/>
                </a:solidFill>
              </a:rPr>
              <a:t>February 1, 2012 Manual </a:t>
            </a:r>
          </a:p>
          <a:p>
            <a:pPr lvl="1"/>
            <a:r>
              <a:rPr lang="en-US" sz="1425" b="1" dirty="0">
                <a:solidFill>
                  <a:schemeClr val="tx1"/>
                </a:solidFill>
              </a:rPr>
              <a:t>Developed in response to local community concerns and questions (developers, engineers, City staff).</a:t>
            </a:r>
          </a:p>
          <a:p>
            <a:pPr marL="0" lvl="1" indent="0">
              <a:buNone/>
            </a:pPr>
            <a:r>
              <a:rPr lang="en-US" sz="1425" b="1" dirty="0">
                <a:solidFill>
                  <a:schemeClr val="tx1"/>
                </a:solidFill>
              </a:rPr>
              <a:t>January 2016 Manual</a:t>
            </a:r>
          </a:p>
          <a:p>
            <a:pPr lvl="1"/>
            <a:r>
              <a:rPr lang="en-US" sz="1425" b="1" dirty="0">
                <a:solidFill>
                  <a:schemeClr val="tx1"/>
                </a:solidFill>
              </a:rPr>
              <a:t>Developed for 2013-2018 NPDES Permit</a:t>
            </a:r>
          </a:p>
          <a:p>
            <a:pPr marL="0" lvl="1" indent="0">
              <a:buNone/>
            </a:pPr>
            <a:r>
              <a:rPr lang="en-US" sz="1425" b="1" dirty="0">
                <a:solidFill>
                  <a:schemeClr val="tx1"/>
                </a:solidFill>
              </a:rPr>
              <a:t>July 2016 Manual – Current Version</a:t>
            </a:r>
          </a:p>
          <a:p>
            <a:pPr lvl="1"/>
            <a:r>
              <a:rPr lang="en-US" sz="1425" b="1" dirty="0">
                <a:solidFill>
                  <a:schemeClr val="tx1"/>
                </a:solidFill>
              </a:rPr>
              <a:t>Errata to January 2016 Version</a:t>
            </a:r>
          </a:p>
          <a:p>
            <a:endParaRPr lang="en-US" dirty="0"/>
          </a:p>
        </p:txBody>
      </p:sp>
      <p:sp>
        <p:nvSpPr>
          <p:cNvPr id="4" name="Content Placeholder 3"/>
          <p:cNvSpPr>
            <a:spLocks noGrp="1"/>
          </p:cNvSpPr>
          <p:nvPr>
            <p:ph sz="half" idx="2"/>
          </p:nvPr>
        </p:nvSpPr>
        <p:spPr>
          <a:xfrm>
            <a:off x="4629150" y="1219200"/>
            <a:ext cx="3886200" cy="4800600"/>
          </a:xfrm>
        </p:spPr>
        <p:txBody>
          <a:bodyPr>
            <a:normAutofit lnSpcReduction="10000"/>
          </a:bodyPr>
          <a:lstStyle/>
          <a:p>
            <a:pPr marL="0" indent="0">
              <a:buNone/>
            </a:pPr>
            <a:r>
              <a:rPr lang="en-US" sz="2475" b="1" u="sng" dirty="0">
                <a:solidFill>
                  <a:schemeClr val="tx1"/>
                </a:solidFill>
              </a:rPr>
              <a:t>July 2021 Manual</a:t>
            </a:r>
          </a:p>
          <a:p>
            <a:pPr lvl="1"/>
            <a:r>
              <a:rPr lang="en-US" b="1" dirty="0" smtClean="0">
                <a:solidFill>
                  <a:schemeClr val="tx1"/>
                </a:solidFill>
              </a:rPr>
              <a:t>Public Comment Period - July 2020</a:t>
            </a:r>
          </a:p>
          <a:p>
            <a:pPr lvl="1"/>
            <a:r>
              <a:rPr lang="en-US" b="1" dirty="0" smtClean="0">
                <a:solidFill>
                  <a:schemeClr val="tx1"/>
                </a:solidFill>
              </a:rPr>
              <a:t>Deemed Equivalent to Ecology 2019 SWMMWW – Feb. 2021</a:t>
            </a:r>
          </a:p>
          <a:p>
            <a:pPr lvl="1"/>
            <a:r>
              <a:rPr lang="en-US" b="1" dirty="0" smtClean="0">
                <a:solidFill>
                  <a:schemeClr val="tx1"/>
                </a:solidFill>
              </a:rPr>
              <a:t>SEPA Process – March 2021</a:t>
            </a:r>
          </a:p>
          <a:p>
            <a:pPr lvl="1"/>
            <a:r>
              <a:rPr lang="en-US" b="1" dirty="0" smtClean="0">
                <a:solidFill>
                  <a:schemeClr val="tx1"/>
                </a:solidFill>
              </a:rPr>
              <a:t>Adopted by Council – May 2021</a:t>
            </a:r>
          </a:p>
          <a:p>
            <a:pPr lvl="1"/>
            <a:r>
              <a:rPr lang="en-US" b="1" u="sng" dirty="0" smtClean="0">
                <a:solidFill>
                  <a:schemeClr val="tx1"/>
                </a:solidFill>
              </a:rPr>
              <a:t>Trainings!!</a:t>
            </a:r>
          </a:p>
          <a:p>
            <a:pPr lvl="1"/>
            <a:r>
              <a:rPr lang="en-US" b="1" dirty="0" smtClean="0">
                <a:solidFill>
                  <a:schemeClr val="tx1"/>
                </a:solidFill>
              </a:rPr>
              <a:t>Must start using July 1, 2021</a:t>
            </a:r>
          </a:p>
          <a:p>
            <a:pPr marL="342900" lvl="1" indent="0">
              <a:buNone/>
            </a:pPr>
            <a:endParaRPr lang="en-US" b="1" dirty="0" smtClean="0">
              <a:solidFill>
                <a:schemeClr val="tx1"/>
              </a:solidFill>
            </a:endParaRPr>
          </a:p>
          <a:p>
            <a:endParaRPr lang="en-US"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97649431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2800" dirty="0" smtClean="0"/>
              <a:t>Submittal Requirements – Infrastructure Protection</a:t>
            </a:r>
            <a:endParaRPr lang="en-US" sz="2800" dirty="0"/>
          </a:p>
        </p:txBody>
      </p:sp>
      <p:sp>
        <p:nvSpPr>
          <p:cNvPr id="3" name="Content Placeholder 2"/>
          <p:cNvSpPr>
            <a:spLocks noGrp="1"/>
          </p:cNvSpPr>
          <p:nvPr>
            <p:ph idx="1"/>
          </p:nvPr>
        </p:nvSpPr>
        <p:spPr>
          <a:xfrm>
            <a:off x="457200" y="838200"/>
            <a:ext cx="8229600" cy="5791200"/>
          </a:xfrm>
        </p:spPr>
        <p:txBody>
          <a:bodyPr>
            <a:normAutofit fontScale="77500" lnSpcReduction="20000"/>
          </a:bodyPr>
          <a:lstStyle/>
          <a:p>
            <a:r>
              <a:rPr lang="en-US" b="1" dirty="0" smtClean="0">
                <a:solidFill>
                  <a:schemeClr val="tx1"/>
                </a:solidFill>
              </a:rPr>
              <a:t>Description of reason project must comply or is not required to comply with the Additional Protective Measure.</a:t>
            </a:r>
          </a:p>
          <a:p>
            <a:pPr marL="342900" lvl="1" indent="-342900">
              <a:buFont typeface="Arial" pitchFamily="34" charset="0"/>
              <a:buChar char="•"/>
            </a:pPr>
            <a:r>
              <a:rPr lang="en-US" sz="2400" b="1" dirty="0">
                <a:solidFill>
                  <a:schemeClr val="tx1"/>
                </a:solidFill>
              </a:rPr>
              <a:t>If required, include the complete Single Segment Capacity Analysis, Inlet and Gutter Capacity Analysis, or Full Backwater </a:t>
            </a:r>
            <a:r>
              <a:rPr lang="en-US" sz="2400" b="1" dirty="0" smtClean="0">
                <a:solidFill>
                  <a:schemeClr val="tx1"/>
                </a:solidFill>
              </a:rPr>
              <a:t>Analysis.  </a:t>
            </a:r>
            <a:r>
              <a:rPr lang="en-US" sz="2500" b="1" dirty="0" smtClean="0">
                <a:solidFill>
                  <a:schemeClr val="tx1"/>
                </a:solidFill>
              </a:rPr>
              <a:t>Include</a:t>
            </a:r>
            <a:r>
              <a:rPr lang="en-US" sz="2500" b="1" dirty="0">
                <a:solidFill>
                  <a:schemeClr val="tx1"/>
                </a:solidFill>
              </a:rPr>
              <a:t>:</a:t>
            </a:r>
          </a:p>
          <a:p>
            <a:pPr lvl="1"/>
            <a:r>
              <a:rPr lang="en-US" b="1" dirty="0">
                <a:solidFill>
                  <a:schemeClr val="tx1"/>
                </a:solidFill>
              </a:rPr>
              <a:t>All model assumptions including </a:t>
            </a:r>
            <a:r>
              <a:rPr lang="en-US" b="1" dirty="0" err="1">
                <a:solidFill>
                  <a:schemeClr val="tx1"/>
                </a:solidFill>
              </a:rPr>
              <a:t>tailwater</a:t>
            </a:r>
            <a:r>
              <a:rPr lang="en-US" b="1" dirty="0">
                <a:solidFill>
                  <a:schemeClr val="tx1"/>
                </a:solidFill>
              </a:rPr>
              <a:t> assumptions.</a:t>
            </a:r>
          </a:p>
          <a:p>
            <a:pPr lvl="1"/>
            <a:r>
              <a:rPr lang="en-US" b="1" dirty="0">
                <a:solidFill>
                  <a:schemeClr val="tx1"/>
                </a:solidFill>
              </a:rPr>
              <a:t>All model outputs as an attachment/appendix to the SSP Report.</a:t>
            </a:r>
          </a:p>
          <a:p>
            <a:pPr lvl="1"/>
            <a:r>
              <a:rPr lang="en-US" b="1" dirty="0">
                <a:solidFill>
                  <a:schemeClr val="tx1"/>
                </a:solidFill>
              </a:rPr>
              <a:t>Include a diagram or map showing the pipe segments, inlets, and gutter sections analyzed.  Include:</a:t>
            </a:r>
          </a:p>
          <a:p>
            <a:pPr lvl="2"/>
            <a:r>
              <a:rPr lang="en-US" b="1" dirty="0">
                <a:solidFill>
                  <a:schemeClr val="tx1"/>
                </a:solidFill>
              </a:rPr>
              <a:t>Pipe type</a:t>
            </a:r>
          </a:p>
          <a:p>
            <a:pPr lvl="2"/>
            <a:r>
              <a:rPr lang="en-US" b="1" dirty="0">
                <a:solidFill>
                  <a:schemeClr val="tx1"/>
                </a:solidFill>
              </a:rPr>
              <a:t>Slope</a:t>
            </a:r>
          </a:p>
          <a:p>
            <a:pPr lvl="2"/>
            <a:r>
              <a:rPr lang="en-US" b="1" dirty="0">
                <a:solidFill>
                  <a:schemeClr val="tx1"/>
                </a:solidFill>
              </a:rPr>
              <a:t>Inlet type</a:t>
            </a:r>
          </a:p>
          <a:p>
            <a:pPr lvl="2"/>
            <a:r>
              <a:rPr lang="en-US" b="1" dirty="0">
                <a:solidFill>
                  <a:schemeClr val="tx1"/>
                </a:solidFill>
              </a:rPr>
              <a:t>Downstream survey if required by Environmental Services/Site Development Group.</a:t>
            </a:r>
          </a:p>
          <a:p>
            <a:pPr lvl="1"/>
            <a:r>
              <a:rPr lang="en-US" b="1" dirty="0">
                <a:solidFill>
                  <a:schemeClr val="tx1"/>
                </a:solidFill>
              </a:rPr>
              <a:t>Provide existing and proposed basin maps that clearly show land use conditions and acreages (or square feet) used in the analysis. </a:t>
            </a:r>
            <a:r>
              <a:rPr lang="en-US" sz="600" b="1" dirty="0">
                <a:solidFill>
                  <a:schemeClr val="tx1"/>
                </a:solidFill>
              </a:rPr>
              <a:t> </a:t>
            </a:r>
            <a:endParaRPr lang="en-US" b="1" dirty="0">
              <a:solidFill>
                <a:schemeClr val="tx1"/>
              </a:solidFill>
            </a:endParaRPr>
          </a:p>
          <a:p>
            <a:pPr lvl="1"/>
            <a:r>
              <a:rPr lang="en-US" b="1" dirty="0">
                <a:solidFill>
                  <a:schemeClr val="tx1"/>
                </a:solidFill>
              </a:rPr>
              <a:t>Provide analysis results </a:t>
            </a:r>
            <a:r>
              <a:rPr lang="en-US" b="1" dirty="0" smtClean="0">
                <a:solidFill>
                  <a:schemeClr val="tx1"/>
                </a:solidFill>
              </a:rPr>
              <a:t>including:</a:t>
            </a:r>
          </a:p>
          <a:p>
            <a:pPr lvl="2"/>
            <a:r>
              <a:rPr lang="en-US" sz="1700" b="1" dirty="0">
                <a:solidFill>
                  <a:schemeClr val="tx1"/>
                </a:solidFill>
              </a:rPr>
              <a:t>Hydraulic </a:t>
            </a:r>
            <a:r>
              <a:rPr lang="en-US" sz="1700" b="1" dirty="0" err="1">
                <a:solidFill>
                  <a:schemeClr val="tx1"/>
                </a:solidFill>
              </a:rPr>
              <a:t>gradeline</a:t>
            </a:r>
            <a:endParaRPr lang="en-US" sz="1700" b="1" dirty="0">
              <a:solidFill>
                <a:schemeClr val="tx1"/>
              </a:solidFill>
            </a:endParaRPr>
          </a:p>
          <a:p>
            <a:pPr lvl="2"/>
            <a:r>
              <a:rPr lang="en-US" sz="1700" b="1" dirty="0">
                <a:solidFill>
                  <a:schemeClr val="tx1"/>
                </a:solidFill>
              </a:rPr>
              <a:t>Locations where stormwater overtops the conveyance system. </a:t>
            </a:r>
            <a:r>
              <a:rPr lang="en-US" sz="250" b="1" dirty="0">
                <a:solidFill>
                  <a:schemeClr val="tx1"/>
                </a:solidFill>
              </a:rPr>
              <a:t> </a:t>
            </a:r>
            <a:endParaRPr lang="en-US" b="1" dirty="0">
              <a:solidFill>
                <a:schemeClr val="tx1"/>
              </a:solidFill>
            </a:endParaRPr>
          </a:p>
          <a:p>
            <a:pPr marL="400050" lvl="1" indent="0">
              <a:buNone/>
            </a:pPr>
            <a:r>
              <a:rPr lang="en-US" sz="2300" b="1" dirty="0" smtClean="0">
                <a:solidFill>
                  <a:schemeClr val="tx1"/>
                </a:solidFill>
              </a:rPr>
              <a:t>If </a:t>
            </a:r>
            <a:r>
              <a:rPr lang="en-US" sz="2300" b="1" dirty="0">
                <a:solidFill>
                  <a:schemeClr val="tx1"/>
                </a:solidFill>
              </a:rPr>
              <a:t>the existing and proposed basin maps have sufficient information, it is not necessary to include the map twice but it is necessary to appropriately reference the figure number in the calculations/narrative</a:t>
            </a:r>
            <a:r>
              <a:rPr lang="en-US" sz="2300" b="1" dirty="0" smtClean="0">
                <a:solidFill>
                  <a:schemeClr val="tx1"/>
                </a:solidFill>
              </a:rPr>
              <a:t>.</a:t>
            </a:r>
          </a:p>
          <a:p>
            <a:r>
              <a:rPr lang="en-US" b="1" dirty="0" smtClean="0">
                <a:solidFill>
                  <a:schemeClr val="tx1"/>
                </a:solidFill>
              </a:rPr>
              <a:t>Description of proposed mitigation measures including all design calculations and modeling outputs.</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29935677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smtClean="0"/>
              <a:t>Conveyance System Design</a:t>
            </a:r>
            <a:endParaRPr lang="en-US" sz="4000" dirty="0"/>
          </a:p>
        </p:txBody>
      </p:sp>
      <p:sp>
        <p:nvSpPr>
          <p:cNvPr id="3" name="Content Placeholder 2"/>
          <p:cNvSpPr>
            <a:spLocks noGrp="1"/>
          </p:cNvSpPr>
          <p:nvPr>
            <p:ph idx="1"/>
          </p:nvPr>
        </p:nvSpPr>
        <p:spPr>
          <a:xfrm>
            <a:off x="457200" y="762000"/>
            <a:ext cx="8229600" cy="5867400"/>
          </a:xfrm>
        </p:spPr>
        <p:txBody>
          <a:bodyPr>
            <a:noAutofit/>
          </a:bodyPr>
          <a:lstStyle/>
          <a:p>
            <a:pPr marL="0" indent="0">
              <a:buNone/>
            </a:pPr>
            <a:r>
              <a:rPr lang="en-US" sz="1100" b="1" dirty="0">
                <a:solidFill>
                  <a:schemeClr val="tx1"/>
                </a:solidFill>
              </a:rPr>
              <a:t>All new conveyance systems shall be designed using the Full Backwater Analysis.  The design </a:t>
            </a:r>
            <a:r>
              <a:rPr lang="en-US" sz="1100" b="1" dirty="0" smtClean="0">
                <a:solidFill>
                  <a:schemeClr val="tx1"/>
                </a:solidFill>
              </a:rPr>
              <a:t>events </a:t>
            </a:r>
            <a:r>
              <a:rPr lang="en-US" sz="1100" b="1" dirty="0">
                <a:solidFill>
                  <a:schemeClr val="tx1"/>
                </a:solidFill>
              </a:rPr>
              <a:t>for pipe systems are as </a:t>
            </a:r>
            <a:r>
              <a:rPr lang="en-US" sz="1100" b="1" dirty="0" smtClean="0">
                <a:solidFill>
                  <a:schemeClr val="tx1"/>
                </a:solidFill>
              </a:rPr>
              <a:t>follows.</a:t>
            </a:r>
          </a:p>
          <a:p>
            <a:pPr marL="0" indent="0">
              <a:buNone/>
            </a:pPr>
            <a:r>
              <a:rPr lang="en-US" sz="1100" b="1" dirty="0" smtClean="0">
                <a:solidFill>
                  <a:schemeClr val="tx1"/>
                </a:solidFill>
              </a:rPr>
              <a:t>For </a:t>
            </a:r>
            <a:r>
              <a:rPr lang="en-US" sz="1100" b="1" dirty="0">
                <a:solidFill>
                  <a:schemeClr val="tx1"/>
                </a:solidFill>
              </a:rPr>
              <a:t>privately maintained </a:t>
            </a:r>
            <a:r>
              <a:rPr lang="en-US" sz="1100" b="1" dirty="0" smtClean="0">
                <a:solidFill>
                  <a:schemeClr val="tx1"/>
                </a:solidFill>
              </a:rPr>
              <a:t>systems:</a:t>
            </a:r>
          </a:p>
          <a:p>
            <a:r>
              <a:rPr lang="en-US" sz="1100" b="1" dirty="0" smtClean="0">
                <a:solidFill>
                  <a:schemeClr val="tx1"/>
                </a:solidFill>
              </a:rPr>
              <a:t>For </a:t>
            </a:r>
            <a:r>
              <a:rPr lang="en-US" sz="1100" b="1" dirty="0">
                <a:solidFill>
                  <a:schemeClr val="tx1"/>
                </a:solidFill>
              </a:rPr>
              <a:t>the 10-year, 24-hour design storm, assuming a Type 1A rainfall distribution (</a:t>
            </a:r>
            <a:r>
              <a:rPr lang="en-US" sz="1100" b="1" dirty="0" smtClean="0">
                <a:solidFill>
                  <a:schemeClr val="tx1"/>
                </a:solidFill>
              </a:rPr>
              <a:t>3.0-inches) using </a:t>
            </a:r>
            <a:r>
              <a:rPr lang="en-US" sz="1100" b="1" dirty="0">
                <a:solidFill>
                  <a:schemeClr val="tx1"/>
                </a:solidFill>
              </a:rPr>
              <a:t>a 10-minute </a:t>
            </a:r>
            <a:r>
              <a:rPr lang="en-US" sz="1100" b="1" dirty="0" err="1">
                <a:solidFill>
                  <a:schemeClr val="tx1"/>
                </a:solidFill>
              </a:rPr>
              <a:t>timestep</a:t>
            </a:r>
            <a:r>
              <a:rPr lang="en-US" sz="1100" b="1" dirty="0">
                <a:solidFill>
                  <a:schemeClr val="tx1"/>
                </a:solidFill>
              </a:rPr>
              <a:t>, there shall be a minimum of 0.5 feet of freeboard </a:t>
            </a:r>
            <a:r>
              <a:rPr lang="en-US" sz="1100" b="1" dirty="0" smtClean="0">
                <a:solidFill>
                  <a:schemeClr val="tx1"/>
                </a:solidFill>
              </a:rPr>
              <a:t>between </a:t>
            </a:r>
            <a:r>
              <a:rPr lang="en-US" sz="1100" b="1" dirty="0">
                <a:solidFill>
                  <a:schemeClr val="tx1"/>
                </a:solidFill>
              </a:rPr>
              <a:t>the water surface and the top of any maintenance hole or catch </a:t>
            </a:r>
            <a:r>
              <a:rPr lang="en-US" sz="1100" b="1" dirty="0" smtClean="0">
                <a:solidFill>
                  <a:schemeClr val="tx1"/>
                </a:solidFill>
              </a:rPr>
              <a:t>basin.</a:t>
            </a:r>
          </a:p>
          <a:p>
            <a:r>
              <a:rPr lang="en-US" sz="1100" b="1" dirty="0" smtClean="0">
                <a:solidFill>
                  <a:schemeClr val="tx1"/>
                </a:solidFill>
              </a:rPr>
              <a:t>For </a:t>
            </a:r>
            <a:r>
              <a:rPr lang="en-US" sz="1100" b="1" dirty="0">
                <a:solidFill>
                  <a:schemeClr val="tx1"/>
                </a:solidFill>
              </a:rPr>
              <a:t>the 100-year, 24-hour design storm, assuming a Type 1A rainfall distribution (</a:t>
            </a:r>
            <a:r>
              <a:rPr lang="en-US" sz="1100" b="1" dirty="0" smtClean="0">
                <a:solidFill>
                  <a:schemeClr val="tx1"/>
                </a:solidFill>
              </a:rPr>
              <a:t>4.1-inches) using </a:t>
            </a:r>
            <a:r>
              <a:rPr lang="en-US" sz="1100" b="1" dirty="0">
                <a:solidFill>
                  <a:schemeClr val="tx1"/>
                </a:solidFill>
              </a:rPr>
              <a:t>a 10-minute </a:t>
            </a:r>
            <a:r>
              <a:rPr lang="en-US" sz="1100" b="1" dirty="0" err="1">
                <a:solidFill>
                  <a:schemeClr val="tx1"/>
                </a:solidFill>
              </a:rPr>
              <a:t>timestep</a:t>
            </a:r>
            <a:r>
              <a:rPr lang="en-US" sz="1100" b="1" dirty="0">
                <a:solidFill>
                  <a:schemeClr val="tx1"/>
                </a:solidFill>
              </a:rPr>
              <a:t>, overtopping of the pipe conveyance system may </a:t>
            </a:r>
            <a:r>
              <a:rPr lang="en-US" sz="1100" b="1" dirty="0" smtClean="0">
                <a:solidFill>
                  <a:schemeClr val="tx1"/>
                </a:solidFill>
              </a:rPr>
              <a:t>occur</a:t>
            </a:r>
            <a:r>
              <a:rPr lang="en-US" sz="1100" b="1" dirty="0">
                <a:solidFill>
                  <a:schemeClr val="tx1"/>
                </a:solidFill>
              </a:rPr>
              <a:t>, however, the additional flow shall not extend beyond half the lane width of the </a:t>
            </a:r>
            <a:r>
              <a:rPr lang="en-US" sz="1100" b="1" dirty="0" smtClean="0">
                <a:solidFill>
                  <a:schemeClr val="tx1"/>
                </a:solidFill>
              </a:rPr>
              <a:t>outside </a:t>
            </a:r>
            <a:r>
              <a:rPr lang="en-US" sz="1100" b="1" dirty="0">
                <a:solidFill>
                  <a:schemeClr val="tx1"/>
                </a:solidFill>
              </a:rPr>
              <a:t>lane of the traveled way and shall not exceed 4 inches in depth at its deepest </a:t>
            </a:r>
            <a:r>
              <a:rPr lang="en-US" sz="1100" b="1" dirty="0" smtClean="0">
                <a:solidFill>
                  <a:schemeClr val="tx1"/>
                </a:solidFill>
              </a:rPr>
              <a:t>point.</a:t>
            </a:r>
          </a:p>
          <a:p>
            <a:r>
              <a:rPr lang="en-US" sz="1100" b="1" dirty="0" smtClean="0">
                <a:solidFill>
                  <a:schemeClr val="tx1"/>
                </a:solidFill>
              </a:rPr>
              <a:t>For </a:t>
            </a:r>
            <a:r>
              <a:rPr lang="en-US" sz="1100" b="1" dirty="0">
                <a:solidFill>
                  <a:schemeClr val="tx1"/>
                </a:solidFill>
              </a:rPr>
              <a:t>the 100-year, 24-hour design storm assuming a Type 1A rainfall distribution (</a:t>
            </a:r>
            <a:r>
              <a:rPr lang="en-US" sz="1100" b="1" dirty="0" smtClean="0">
                <a:solidFill>
                  <a:schemeClr val="tx1"/>
                </a:solidFill>
              </a:rPr>
              <a:t>4.1-inches) using </a:t>
            </a:r>
            <a:r>
              <a:rPr lang="en-US" sz="1100" b="1" dirty="0">
                <a:solidFill>
                  <a:schemeClr val="tx1"/>
                </a:solidFill>
              </a:rPr>
              <a:t>a 10-minute </a:t>
            </a:r>
            <a:r>
              <a:rPr lang="en-US" sz="1100" b="1" dirty="0" err="1">
                <a:solidFill>
                  <a:schemeClr val="tx1"/>
                </a:solidFill>
              </a:rPr>
              <a:t>timestep</a:t>
            </a:r>
            <a:r>
              <a:rPr lang="en-US" sz="1100" b="1" dirty="0">
                <a:solidFill>
                  <a:schemeClr val="tx1"/>
                </a:solidFill>
              </a:rPr>
              <a:t>, off-channel storage on private property is allowed </a:t>
            </a:r>
            <a:r>
              <a:rPr lang="en-US" sz="1100" b="1" dirty="0" smtClean="0">
                <a:solidFill>
                  <a:schemeClr val="tx1"/>
                </a:solidFill>
              </a:rPr>
              <a:t>with </a:t>
            </a:r>
            <a:r>
              <a:rPr lang="en-US" sz="1100" b="1" dirty="0">
                <a:solidFill>
                  <a:schemeClr val="tx1"/>
                </a:solidFill>
              </a:rPr>
              <a:t>recording of the proper easements.  When this occurs, the additional flow over </a:t>
            </a:r>
            <a:r>
              <a:rPr lang="en-US" sz="1100" b="1" dirty="0" smtClean="0">
                <a:solidFill>
                  <a:schemeClr val="tx1"/>
                </a:solidFill>
              </a:rPr>
              <a:t>the </a:t>
            </a:r>
            <a:r>
              <a:rPr lang="en-US" sz="1100" b="1" dirty="0">
                <a:solidFill>
                  <a:schemeClr val="tx1"/>
                </a:solidFill>
              </a:rPr>
              <a:t>ground surface is analyzed using the methods for open channels described in </a:t>
            </a:r>
            <a:r>
              <a:rPr lang="en-US" sz="1100" b="1" dirty="0" smtClean="0">
                <a:solidFill>
                  <a:schemeClr val="tx1"/>
                </a:solidFill>
              </a:rPr>
              <a:t>Section </a:t>
            </a:r>
            <a:r>
              <a:rPr lang="en-US" sz="1100" b="1" dirty="0">
                <a:solidFill>
                  <a:schemeClr val="tx1"/>
                </a:solidFill>
              </a:rPr>
              <a:t>3.4.4 Open Channel Design Events. Per Joint Administrative Policy and </a:t>
            </a:r>
            <a:r>
              <a:rPr lang="en-US" sz="1100" b="1" dirty="0" smtClean="0">
                <a:solidFill>
                  <a:schemeClr val="tx1"/>
                </a:solidFill>
              </a:rPr>
              <a:t>Procedure </a:t>
            </a:r>
            <a:r>
              <a:rPr lang="en-US" sz="1100" b="1" dirty="0">
                <a:solidFill>
                  <a:schemeClr val="tx1"/>
                </a:solidFill>
              </a:rPr>
              <a:t>Directive No. 2021-02-001, Environmental Services/Site Development </a:t>
            </a:r>
            <a:r>
              <a:rPr lang="en-US" sz="1100" b="1" dirty="0" smtClean="0">
                <a:solidFill>
                  <a:schemeClr val="tx1"/>
                </a:solidFill>
              </a:rPr>
              <a:t>Group </a:t>
            </a:r>
            <a:r>
              <a:rPr lang="en-US" sz="1100" b="1" dirty="0">
                <a:solidFill>
                  <a:schemeClr val="tx1"/>
                </a:solidFill>
              </a:rPr>
              <a:t>will evaluate and determine the acceptability of this type of localized flooding</a:t>
            </a:r>
            <a:r>
              <a:rPr lang="en-US" sz="1100" b="1" dirty="0" smtClean="0">
                <a:solidFill>
                  <a:schemeClr val="tx1"/>
                </a:solidFill>
              </a:rPr>
              <a:t>.</a:t>
            </a:r>
          </a:p>
          <a:p>
            <a:pPr marL="0" indent="0">
              <a:buNone/>
            </a:pPr>
            <a:r>
              <a:rPr lang="en-US" sz="1100" b="1" dirty="0">
                <a:solidFill>
                  <a:schemeClr val="tx1"/>
                </a:solidFill>
              </a:rPr>
              <a:t>For publicly maintained systems</a:t>
            </a:r>
            <a:r>
              <a:rPr lang="en-US" sz="1100" b="1" dirty="0" smtClean="0">
                <a:solidFill>
                  <a:schemeClr val="tx1"/>
                </a:solidFill>
              </a:rPr>
              <a:t>:</a:t>
            </a:r>
          </a:p>
          <a:p>
            <a:r>
              <a:rPr lang="en-US" sz="1100" b="1" dirty="0">
                <a:solidFill>
                  <a:schemeClr val="tx1"/>
                </a:solidFill>
              </a:rPr>
              <a:t>For the 25-year, 24-hour design storm, assuming a Type 1A rainfall distribution (</a:t>
            </a:r>
            <a:r>
              <a:rPr lang="en-US" sz="1100" b="1" dirty="0" smtClean="0">
                <a:solidFill>
                  <a:schemeClr val="tx1"/>
                </a:solidFill>
              </a:rPr>
              <a:t>3.5-inches) using </a:t>
            </a:r>
            <a:r>
              <a:rPr lang="en-US" sz="1100" b="1" dirty="0">
                <a:solidFill>
                  <a:schemeClr val="tx1"/>
                </a:solidFill>
              </a:rPr>
              <a:t>a 10-minute </a:t>
            </a:r>
            <a:r>
              <a:rPr lang="en-US" sz="1100" b="1" dirty="0" err="1">
                <a:solidFill>
                  <a:schemeClr val="tx1"/>
                </a:solidFill>
              </a:rPr>
              <a:t>timestep</a:t>
            </a:r>
            <a:r>
              <a:rPr lang="en-US" sz="1100" b="1" dirty="0">
                <a:solidFill>
                  <a:schemeClr val="tx1"/>
                </a:solidFill>
              </a:rPr>
              <a:t>, there shall be a minimum of 0.5 feet of freeboard </a:t>
            </a:r>
          </a:p>
          <a:p>
            <a:r>
              <a:rPr lang="en-US" sz="1100" b="1" dirty="0">
                <a:solidFill>
                  <a:schemeClr val="tx1"/>
                </a:solidFill>
              </a:rPr>
              <a:t>between the water surface and the top of any maintenance hole or catch basin.  </a:t>
            </a:r>
            <a:endParaRPr lang="en-US" sz="1100" b="1" dirty="0" smtClean="0">
              <a:solidFill>
                <a:schemeClr val="tx1"/>
              </a:solidFill>
            </a:endParaRPr>
          </a:p>
          <a:p>
            <a:r>
              <a:rPr lang="en-US" sz="1100" b="1" dirty="0" smtClean="0">
                <a:solidFill>
                  <a:schemeClr val="tx1"/>
                </a:solidFill>
              </a:rPr>
              <a:t>For </a:t>
            </a:r>
            <a:r>
              <a:rPr lang="en-US" sz="1100" b="1" dirty="0">
                <a:solidFill>
                  <a:schemeClr val="tx1"/>
                </a:solidFill>
              </a:rPr>
              <a:t>the 100-year, 24-hour design storm, assuming a Type 1A rainfall distribution (</a:t>
            </a:r>
            <a:r>
              <a:rPr lang="en-US" sz="1100" b="1" dirty="0" smtClean="0">
                <a:solidFill>
                  <a:schemeClr val="tx1"/>
                </a:solidFill>
              </a:rPr>
              <a:t>4.1-inches)using </a:t>
            </a:r>
            <a:r>
              <a:rPr lang="en-US" sz="1100" b="1" dirty="0">
                <a:solidFill>
                  <a:schemeClr val="tx1"/>
                </a:solidFill>
              </a:rPr>
              <a:t>a 10-minute </a:t>
            </a:r>
            <a:r>
              <a:rPr lang="en-US" sz="1100" b="1" dirty="0" err="1">
                <a:solidFill>
                  <a:schemeClr val="tx1"/>
                </a:solidFill>
              </a:rPr>
              <a:t>timestep</a:t>
            </a:r>
            <a:r>
              <a:rPr lang="en-US" sz="1100" b="1" dirty="0">
                <a:solidFill>
                  <a:schemeClr val="tx1"/>
                </a:solidFill>
              </a:rPr>
              <a:t>, overtopping of the pipe conveyance system may </a:t>
            </a:r>
            <a:r>
              <a:rPr lang="en-US" sz="1100" b="1" dirty="0" smtClean="0">
                <a:solidFill>
                  <a:schemeClr val="tx1"/>
                </a:solidFill>
              </a:rPr>
              <a:t>occur</a:t>
            </a:r>
            <a:r>
              <a:rPr lang="en-US" sz="1100" b="1" dirty="0">
                <a:solidFill>
                  <a:schemeClr val="tx1"/>
                </a:solidFill>
              </a:rPr>
              <a:t>, however, the additional flow shall not extend beyond half the lane width of the </a:t>
            </a:r>
            <a:r>
              <a:rPr lang="en-US" sz="1100" b="1" dirty="0" smtClean="0">
                <a:solidFill>
                  <a:schemeClr val="tx1"/>
                </a:solidFill>
              </a:rPr>
              <a:t>outside </a:t>
            </a:r>
            <a:r>
              <a:rPr lang="en-US" sz="1100" b="1" dirty="0">
                <a:solidFill>
                  <a:schemeClr val="tx1"/>
                </a:solidFill>
              </a:rPr>
              <a:t>lane of the traveled way and shall not exceed 4 inches in depth at its deepest </a:t>
            </a:r>
            <a:r>
              <a:rPr lang="en-US" sz="1100" b="1" dirty="0" smtClean="0">
                <a:solidFill>
                  <a:schemeClr val="tx1"/>
                </a:solidFill>
              </a:rPr>
              <a:t>point</a:t>
            </a:r>
            <a:r>
              <a:rPr lang="en-US" sz="1100" b="1" dirty="0">
                <a:solidFill>
                  <a:schemeClr val="tx1"/>
                </a:solidFill>
              </a:rPr>
              <a:t>.</a:t>
            </a:r>
          </a:p>
          <a:p>
            <a:pPr marL="0" indent="0">
              <a:buNone/>
            </a:pPr>
            <a:r>
              <a:rPr lang="en-US" sz="1100" b="1" dirty="0">
                <a:solidFill>
                  <a:schemeClr val="tx1"/>
                </a:solidFill>
              </a:rPr>
              <a:t>The starting </a:t>
            </a:r>
            <a:r>
              <a:rPr lang="en-US" sz="1100" b="1" dirty="0" err="1">
                <a:solidFill>
                  <a:schemeClr val="tx1"/>
                </a:solidFill>
              </a:rPr>
              <a:t>tailwater</a:t>
            </a:r>
            <a:r>
              <a:rPr lang="en-US" sz="1100" b="1" dirty="0">
                <a:solidFill>
                  <a:schemeClr val="tx1"/>
                </a:solidFill>
              </a:rPr>
              <a:t> elevation to be used in the backwater analysis for pipe systems is the water </a:t>
            </a:r>
            <a:r>
              <a:rPr lang="en-US" sz="1100" b="1" dirty="0" smtClean="0">
                <a:solidFill>
                  <a:schemeClr val="tx1"/>
                </a:solidFill>
              </a:rPr>
              <a:t>surface </a:t>
            </a:r>
            <a:r>
              <a:rPr lang="en-US" sz="1100" b="1" dirty="0">
                <a:solidFill>
                  <a:schemeClr val="tx1"/>
                </a:solidFill>
              </a:rPr>
              <a:t>elevation of the next downstream pipe at an assumed depth of 90% full.  </a:t>
            </a:r>
            <a:endParaRPr lang="en-US" sz="1100" b="1" dirty="0" smtClean="0">
              <a:solidFill>
                <a:schemeClr val="tx1"/>
              </a:solidFill>
            </a:endParaRPr>
          </a:p>
          <a:p>
            <a:pPr marL="0" indent="0">
              <a:buNone/>
            </a:pPr>
            <a:r>
              <a:rPr lang="en-US" sz="1100" b="1" dirty="0" smtClean="0">
                <a:solidFill>
                  <a:schemeClr val="tx1"/>
                </a:solidFill>
              </a:rPr>
              <a:t>For </a:t>
            </a:r>
            <a:r>
              <a:rPr lang="en-US" sz="1100" b="1" dirty="0">
                <a:solidFill>
                  <a:schemeClr val="tx1"/>
                </a:solidFill>
              </a:rPr>
              <a:t>discharges to tidally influenced areas, the </a:t>
            </a:r>
            <a:r>
              <a:rPr lang="en-US" sz="1100" b="1" dirty="0" err="1">
                <a:solidFill>
                  <a:schemeClr val="tx1"/>
                </a:solidFill>
              </a:rPr>
              <a:t>tailwater</a:t>
            </a:r>
            <a:r>
              <a:rPr lang="en-US" sz="1100" b="1" dirty="0">
                <a:solidFill>
                  <a:schemeClr val="tx1"/>
                </a:solidFill>
              </a:rPr>
              <a:t> elevation shall not be lower than 4.64 feet </a:t>
            </a:r>
            <a:r>
              <a:rPr lang="en-US" sz="1100" b="1" dirty="0" smtClean="0">
                <a:solidFill>
                  <a:schemeClr val="tx1"/>
                </a:solidFill>
              </a:rPr>
              <a:t>(</a:t>
            </a:r>
            <a:r>
              <a:rPr lang="en-US" sz="1100" b="1" dirty="0">
                <a:solidFill>
                  <a:schemeClr val="tx1"/>
                </a:solidFill>
              </a:rPr>
              <a:t>which is a conservative estimate of the mean high tide) using current City of Tacoma </a:t>
            </a:r>
            <a:r>
              <a:rPr lang="en-US" sz="1100" b="1" dirty="0" smtClean="0">
                <a:solidFill>
                  <a:schemeClr val="tx1"/>
                </a:solidFill>
              </a:rPr>
              <a:t>datum.</a:t>
            </a:r>
          </a:p>
          <a:p>
            <a:pPr marL="0" indent="0">
              <a:buNone/>
            </a:pPr>
            <a:endParaRPr lang="en-US" sz="1100" b="1" dirty="0" smtClean="0">
              <a:solidFill>
                <a:schemeClr val="tx1"/>
              </a:solidFill>
            </a:endParaRPr>
          </a:p>
          <a:p>
            <a:pPr marL="0" indent="0">
              <a:buNone/>
            </a:pPr>
            <a:r>
              <a:rPr lang="en-US" sz="1100" b="1" dirty="0" smtClean="0">
                <a:solidFill>
                  <a:schemeClr val="tx1"/>
                </a:solidFill>
              </a:rPr>
              <a:t>For </a:t>
            </a:r>
            <a:r>
              <a:rPr lang="en-US" sz="1100" b="1" dirty="0">
                <a:solidFill>
                  <a:schemeClr val="tx1"/>
                </a:solidFill>
              </a:rPr>
              <a:t>the 100-year, 24-hour design storm assuming a Type 1A rainfall distribution (4.1-inches), if </a:t>
            </a:r>
            <a:r>
              <a:rPr lang="en-US" sz="1100" b="1" dirty="0" smtClean="0">
                <a:solidFill>
                  <a:schemeClr val="tx1"/>
                </a:solidFill>
              </a:rPr>
              <a:t>overtopping </a:t>
            </a:r>
            <a:r>
              <a:rPr lang="en-US" sz="1100" b="1" dirty="0">
                <a:solidFill>
                  <a:schemeClr val="tx1"/>
                </a:solidFill>
              </a:rPr>
              <a:t>of the system occurs, the applicant shall show the extent of the impacts on </a:t>
            </a:r>
            <a:r>
              <a:rPr lang="en-US" sz="1100" b="1" dirty="0" smtClean="0">
                <a:solidFill>
                  <a:schemeClr val="tx1"/>
                </a:solidFill>
              </a:rPr>
              <a:t>neighboring </a:t>
            </a:r>
            <a:r>
              <a:rPr lang="en-US" sz="1100" b="1" dirty="0">
                <a:solidFill>
                  <a:schemeClr val="tx1"/>
                </a:solidFill>
              </a:rPr>
              <a:t>properties and the right-of-way.  The full extent of flooding shall be shown. The </a:t>
            </a:r>
            <a:r>
              <a:rPr lang="en-US" sz="1100" b="1" dirty="0" smtClean="0">
                <a:solidFill>
                  <a:schemeClr val="tx1"/>
                </a:solidFill>
              </a:rPr>
              <a:t>applicant </a:t>
            </a:r>
            <a:r>
              <a:rPr lang="en-US" sz="1100" b="1" dirty="0">
                <a:solidFill>
                  <a:schemeClr val="tx1"/>
                </a:solidFill>
              </a:rPr>
              <a:t>may be required to provide mitigation for localized </a:t>
            </a:r>
            <a:r>
              <a:rPr lang="en-US" sz="1100" b="1" dirty="0" smtClean="0">
                <a:solidFill>
                  <a:schemeClr val="tx1"/>
                </a:solidFill>
              </a:rPr>
              <a:t>flooding.  Environmental </a:t>
            </a:r>
            <a:r>
              <a:rPr lang="en-US" sz="1100" b="1" dirty="0">
                <a:solidFill>
                  <a:schemeClr val="tx1"/>
                </a:solidFill>
              </a:rPr>
              <a:t>Services/ Site Development </a:t>
            </a:r>
            <a:r>
              <a:rPr lang="en-US" sz="1100" b="1" dirty="0" smtClean="0">
                <a:solidFill>
                  <a:schemeClr val="tx1"/>
                </a:solidFill>
              </a:rPr>
              <a:t>Group </a:t>
            </a:r>
            <a:r>
              <a:rPr lang="en-US" sz="1100" b="1" dirty="0">
                <a:solidFill>
                  <a:schemeClr val="tx1"/>
                </a:solidFill>
              </a:rPr>
              <a:t>reserves the right to make the determination of final mitigation requirements.</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8205678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Conveyance System Design</a:t>
            </a:r>
            <a:endParaRPr lang="en-US" sz="4000"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marL="0" indent="0">
              <a:buNone/>
            </a:pPr>
            <a:r>
              <a:rPr lang="en-US" b="1" dirty="0" smtClean="0">
                <a:solidFill>
                  <a:schemeClr val="tx1"/>
                </a:solidFill>
              </a:rPr>
              <a:t>Include all information necessary to show how the conveyance system was designed.  Include </a:t>
            </a:r>
            <a:r>
              <a:rPr lang="en-US" b="1" dirty="0">
                <a:solidFill>
                  <a:schemeClr val="tx1"/>
                </a:solidFill>
              </a:rPr>
              <a:t>the following as applicable: </a:t>
            </a:r>
          </a:p>
          <a:p>
            <a:pPr lvl="0"/>
            <a:r>
              <a:rPr lang="en-US" b="1" dirty="0">
                <a:solidFill>
                  <a:schemeClr val="tx1"/>
                </a:solidFill>
              </a:rPr>
              <a:t>A narrative that discusses all results and clearly describes compliance with design criteria.  </a:t>
            </a:r>
          </a:p>
          <a:p>
            <a:pPr lvl="0"/>
            <a:r>
              <a:rPr lang="en-US" b="1" dirty="0">
                <a:solidFill>
                  <a:schemeClr val="tx1"/>
                </a:solidFill>
              </a:rPr>
              <a:t>All model assumptions including </a:t>
            </a:r>
            <a:r>
              <a:rPr lang="en-US" b="1" dirty="0" err="1">
                <a:solidFill>
                  <a:schemeClr val="tx1"/>
                </a:solidFill>
              </a:rPr>
              <a:t>tailwater</a:t>
            </a:r>
            <a:r>
              <a:rPr lang="en-US" b="1" dirty="0">
                <a:solidFill>
                  <a:schemeClr val="tx1"/>
                </a:solidFill>
              </a:rPr>
              <a:t> assumptions.  </a:t>
            </a:r>
          </a:p>
          <a:p>
            <a:pPr lvl="0"/>
            <a:r>
              <a:rPr lang="en-US" b="1" dirty="0" smtClean="0">
                <a:solidFill>
                  <a:schemeClr val="tx1"/>
                </a:solidFill>
              </a:rPr>
              <a:t>A </a:t>
            </a:r>
            <a:r>
              <a:rPr lang="en-US" b="1" dirty="0">
                <a:solidFill>
                  <a:schemeClr val="tx1"/>
                </a:solidFill>
              </a:rPr>
              <a:t>diagram or map showing the pipe segments, inlets, and gutter sections analyzed.  Include:</a:t>
            </a:r>
          </a:p>
          <a:p>
            <a:pPr lvl="1"/>
            <a:r>
              <a:rPr lang="en-US" b="1" dirty="0">
                <a:solidFill>
                  <a:schemeClr val="tx1"/>
                </a:solidFill>
              </a:rPr>
              <a:t>Pipe type</a:t>
            </a:r>
          </a:p>
          <a:p>
            <a:pPr lvl="1"/>
            <a:r>
              <a:rPr lang="en-US" b="1" dirty="0">
                <a:solidFill>
                  <a:schemeClr val="tx1"/>
                </a:solidFill>
              </a:rPr>
              <a:t>Slope</a:t>
            </a:r>
          </a:p>
          <a:p>
            <a:pPr lvl="1"/>
            <a:r>
              <a:rPr lang="en-US" b="1" dirty="0">
                <a:solidFill>
                  <a:schemeClr val="tx1"/>
                </a:solidFill>
              </a:rPr>
              <a:t>Inlet type</a:t>
            </a:r>
          </a:p>
          <a:p>
            <a:pPr lvl="1"/>
            <a:r>
              <a:rPr lang="en-US" b="1" dirty="0">
                <a:solidFill>
                  <a:schemeClr val="tx1"/>
                </a:solidFill>
              </a:rPr>
              <a:t>Downstream survey if required by Environmental Services/Site Development Group.</a:t>
            </a:r>
          </a:p>
          <a:p>
            <a:pPr lvl="0"/>
            <a:r>
              <a:rPr lang="en-US" b="1" dirty="0">
                <a:solidFill>
                  <a:schemeClr val="tx1"/>
                </a:solidFill>
              </a:rPr>
              <a:t>Existing and proposed basin maps that clearly show land use conditions and acreages (or square feet) used in the analysis.</a:t>
            </a:r>
          </a:p>
          <a:p>
            <a:pPr lvl="1"/>
            <a:r>
              <a:rPr lang="en-US" b="1" dirty="0">
                <a:solidFill>
                  <a:schemeClr val="tx1"/>
                </a:solidFill>
              </a:rPr>
              <a:t>Show </a:t>
            </a:r>
            <a:r>
              <a:rPr lang="en-US" b="1" dirty="0" err="1">
                <a:solidFill>
                  <a:schemeClr val="tx1"/>
                </a:solidFill>
              </a:rPr>
              <a:t>subbasin</a:t>
            </a:r>
            <a:r>
              <a:rPr lang="en-US" b="1" dirty="0">
                <a:solidFill>
                  <a:schemeClr val="tx1"/>
                </a:solidFill>
              </a:rPr>
              <a:t> for each inlet to the system.   </a:t>
            </a:r>
          </a:p>
          <a:p>
            <a:pPr lvl="1"/>
            <a:r>
              <a:rPr lang="en-US" b="1" dirty="0">
                <a:solidFill>
                  <a:schemeClr val="tx1"/>
                </a:solidFill>
              </a:rPr>
              <a:t>Provide contours/elevations used to determine flow paths at a basin level.</a:t>
            </a:r>
          </a:p>
          <a:p>
            <a:pPr lvl="0"/>
            <a:r>
              <a:rPr lang="en-US" b="1" dirty="0">
                <a:solidFill>
                  <a:schemeClr val="tx1"/>
                </a:solidFill>
              </a:rPr>
              <a:t>Provide analysis results including:</a:t>
            </a:r>
          </a:p>
          <a:p>
            <a:pPr lvl="1"/>
            <a:r>
              <a:rPr lang="en-US" b="1" dirty="0">
                <a:solidFill>
                  <a:schemeClr val="tx1"/>
                </a:solidFill>
              </a:rPr>
              <a:t>Hydraulic </a:t>
            </a:r>
            <a:r>
              <a:rPr lang="en-US" b="1" dirty="0" err="1">
                <a:solidFill>
                  <a:schemeClr val="tx1"/>
                </a:solidFill>
              </a:rPr>
              <a:t>gradeline</a:t>
            </a:r>
            <a:endParaRPr lang="en-US" b="1" dirty="0">
              <a:solidFill>
                <a:schemeClr val="tx1"/>
              </a:solidFill>
            </a:endParaRPr>
          </a:p>
          <a:p>
            <a:pPr lvl="1"/>
            <a:r>
              <a:rPr lang="en-US" b="1" dirty="0">
                <a:solidFill>
                  <a:schemeClr val="tx1"/>
                </a:solidFill>
              </a:rPr>
              <a:t>Inlet and Rim Elevations relevant to hydraulic </a:t>
            </a:r>
            <a:r>
              <a:rPr lang="en-US" b="1" dirty="0" err="1">
                <a:solidFill>
                  <a:schemeClr val="tx1"/>
                </a:solidFill>
              </a:rPr>
              <a:t>gradeline</a:t>
            </a:r>
            <a:r>
              <a:rPr lang="en-US" b="1" dirty="0">
                <a:solidFill>
                  <a:schemeClr val="tx1"/>
                </a:solidFill>
              </a:rPr>
              <a:t> for all necessary design events.</a:t>
            </a:r>
          </a:p>
          <a:p>
            <a:pPr lvl="0"/>
            <a:r>
              <a:rPr lang="en-US" b="1" dirty="0">
                <a:solidFill>
                  <a:schemeClr val="tx1"/>
                </a:solidFill>
              </a:rPr>
              <a:t>All model outputs as an attachment/appendix to the SSP Report. </a:t>
            </a:r>
            <a:r>
              <a:rPr lang="en-US" sz="1400" b="1" dirty="0">
                <a:solidFill>
                  <a:schemeClr val="tx1"/>
                </a:solidFill>
              </a:rPr>
              <a:t> </a:t>
            </a:r>
            <a:endParaRPr lang="en-US"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4155049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smtClean="0"/>
              <a:t>Our Project – Conveyance System Design</a:t>
            </a:r>
            <a:endParaRPr lang="en-US" dirty="0"/>
          </a:p>
        </p:txBody>
      </p:sp>
      <p:pic>
        <p:nvPicPr>
          <p:cNvPr id="4" name="Content Placeholder 3"/>
          <p:cNvPicPr>
            <a:picLocks noGrp="1" noChangeAspect="1"/>
          </p:cNvPicPr>
          <p:nvPr>
            <p:ph idx="1"/>
          </p:nvPr>
        </p:nvPicPr>
        <p:blipFill>
          <a:blip r:embed="rId3"/>
          <a:stretch>
            <a:fillRect/>
          </a:stretch>
        </p:blipFill>
        <p:spPr>
          <a:xfrm>
            <a:off x="609600" y="2209800"/>
            <a:ext cx="6182815" cy="1890044"/>
          </a:xfrm>
          <a:prstGeom prst="rect">
            <a:avLst/>
          </a:prstGeom>
        </p:spPr>
      </p:pic>
      <p:pic>
        <p:nvPicPr>
          <p:cNvPr id="5" name="Picture 4"/>
          <p:cNvPicPr>
            <a:picLocks noChangeAspect="1"/>
          </p:cNvPicPr>
          <p:nvPr/>
        </p:nvPicPr>
        <p:blipFill>
          <a:blip r:embed="rId4"/>
          <a:stretch>
            <a:fillRect/>
          </a:stretch>
        </p:blipFill>
        <p:spPr>
          <a:xfrm>
            <a:off x="4572000" y="3429000"/>
            <a:ext cx="3367087" cy="2724150"/>
          </a:xfrm>
          <a:prstGeom prst="rect">
            <a:avLst/>
          </a:prstGeom>
        </p:spPr>
      </p:pic>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7" name="Straight Connector 6"/>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290241">
            <a:off x="6156094" y="21472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94571999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sz="3600" dirty="0" smtClean="0"/>
              <a:t>Infrastructure Protection and Conveyance Design – Common Misses</a:t>
            </a:r>
            <a:endParaRPr lang="en-US" sz="3600" dirty="0"/>
          </a:p>
        </p:txBody>
      </p:sp>
      <p:sp>
        <p:nvSpPr>
          <p:cNvPr id="3" name="Content Placeholder 2"/>
          <p:cNvSpPr>
            <a:spLocks noGrp="1"/>
          </p:cNvSpPr>
          <p:nvPr>
            <p:ph idx="1"/>
          </p:nvPr>
        </p:nvSpPr>
        <p:spPr/>
        <p:txBody>
          <a:bodyPr/>
          <a:lstStyle/>
          <a:p>
            <a:r>
              <a:rPr lang="en-US" b="1" dirty="0" smtClean="0">
                <a:solidFill>
                  <a:schemeClr val="tx1"/>
                </a:solidFill>
              </a:rPr>
              <a:t>No conveyance system design.</a:t>
            </a:r>
          </a:p>
          <a:p>
            <a:r>
              <a:rPr lang="en-US" b="1" dirty="0" smtClean="0">
                <a:solidFill>
                  <a:schemeClr val="tx1"/>
                </a:solidFill>
              </a:rPr>
              <a:t>Continuous simulation model used for conveyance design.</a:t>
            </a:r>
          </a:p>
          <a:p>
            <a:r>
              <a:rPr lang="en-US" b="1" dirty="0" smtClean="0">
                <a:solidFill>
                  <a:schemeClr val="tx1"/>
                </a:solidFill>
              </a:rPr>
              <a:t>Full backwater analysis not used for design.</a:t>
            </a:r>
          </a:p>
          <a:p>
            <a:r>
              <a:rPr lang="en-US" b="1" dirty="0" smtClean="0">
                <a:solidFill>
                  <a:schemeClr val="tx1"/>
                </a:solidFill>
              </a:rPr>
              <a:t>Backwater not assumed.</a:t>
            </a:r>
          </a:p>
          <a:p>
            <a:r>
              <a:rPr lang="en-US" b="1" dirty="0" smtClean="0">
                <a:solidFill>
                  <a:schemeClr val="tx1"/>
                </a:solidFill>
              </a:rPr>
              <a:t>Pipes types and slopes in calculations do not match plan set.</a:t>
            </a:r>
          </a:p>
          <a:p>
            <a:pPr marL="0" indent="0">
              <a:buNone/>
            </a:pPr>
            <a:endParaRPr lang="en-US" b="1" dirty="0" smtClean="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23421503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300"/>
              </a:lnSpc>
            </a:pPr>
            <a:r>
              <a:rPr lang="en-US" sz="3600" dirty="0" smtClean="0"/>
              <a:t>Exceptions, Adjustments, Modifications</a:t>
            </a:r>
            <a:endParaRPr lang="en-US" sz="3600"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Exception – A request to not apply a Minimum Requirement to a project.  Exceptions must meet the following:</a:t>
            </a:r>
          </a:p>
          <a:p>
            <a:pPr lvl="1"/>
            <a:r>
              <a:rPr lang="en-US" b="1" dirty="0">
                <a:solidFill>
                  <a:schemeClr val="tx1"/>
                </a:solidFill>
              </a:rPr>
              <a:t>Application of the Minimum Requirement(s) would impose a severe and unexpected </a:t>
            </a:r>
            <a:r>
              <a:rPr lang="en-US" b="1" dirty="0" smtClean="0">
                <a:solidFill>
                  <a:schemeClr val="tx1"/>
                </a:solidFill>
              </a:rPr>
              <a:t>economic </a:t>
            </a:r>
            <a:r>
              <a:rPr lang="en-US" b="1" dirty="0">
                <a:solidFill>
                  <a:schemeClr val="tx1"/>
                </a:solidFill>
              </a:rPr>
              <a:t>hardship; and</a:t>
            </a:r>
          </a:p>
          <a:p>
            <a:pPr lvl="1"/>
            <a:r>
              <a:rPr lang="en-US" b="1" dirty="0" smtClean="0">
                <a:solidFill>
                  <a:schemeClr val="tx1"/>
                </a:solidFill>
              </a:rPr>
              <a:t>The </a:t>
            </a:r>
            <a:r>
              <a:rPr lang="en-US" b="1" dirty="0">
                <a:solidFill>
                  <a:schemeClr val="tx1"/>
                </a:solidFill>
              </a:rPr>
              <a:t>exception will not increase risk to the public health and welfare, nor be injurious to </a:t>
            </a:r>
            <a:r>
              <a:rPr lang="en-US" b="1" dirty="0" smtClean="0">
                <a:solidFill>
                  <a:schemeClr val="tx1"/>
                </a:solidFill>
              </a:rPr>
              <a:t>other </a:t>
            </a:r>
            <a:r>
              <a:rPr lang="en-US" b="1" dirty="0">
                <a:solidFill>
                  <a:schemeClr val="tx1"/>
                </a:solidFill>
              </a:rPr>
              <a:t>properties in the vicinity and/or downstream, and to the quality of waters of the </a:t>
            </a:r>
            <a:r>
              <a:rPr lang="en-US" b="1" dirty="0" smtClean="0">
                <a:solidFill>
                  <a:schemeClr val="tx1"/>
                </a:solidFill>
              </a:rPr>
              <a:t>state</a:t>
            </a:r>
            <a:r>
              <a:rPr lang="en-US" b="1" dirty="0">
                <a:solidFill>
                  <a:schemeClr val="tx1"/>
                </a:solidFill>
              </a:rPr>
              <a:t>; and</a:t>
            </a:r>
          </a:p>
          <a:p>
            <a:pPr lvl="1"/>
            <a:r>
              <a:rPr lang="en-US" b="1" dirty="0" smtClean="0">
                <a:solidFill>
                  <a:schemeClr val="tx1"/>
                </a:solidFill>
              </a:rPr>
              <a:t>The </a:t>
            </a:r>
            <a:r>
              <a:rPr lang="en-US" b="1" dirty="0">
                <a:solidFill>
                  <a:schemeClr val="tx1"/>
                </a:solidFill>
              </a:rPr>
              <a:t>exception is the least possible exception that could be granted to comply with the </a:t>
            </a:r>
            <a:r>
              <a:rPr lang="en-US" b="1" dirty="0" smtClean="0">
                <a:solidFill>
                  <a:schemeClr val="tx1"/>
                </a:solidFill>
              </a:rPr>
              <a:t>intent </a:t>
            </a:r>
            <a:r>
              <a:rPr lang="en-US" b="1" dirty="0">
                <a:solidFill>
                  <a:schemeClr val="tx1"/>
                </a:solidFill>
              </a:rPr>
              <a:t>of the Minimum Requirements. </a:t>
            </a:r>
          </a:p>
          <a:p>
            <a:pPr lvl="1"/>
            <a:endParaRPr lang="en-US" b="1" dirty="0" smtClean="0">
              <a:solidFill>
                <a:schemeClr val="tx1"/>
              </a:solidFill>
            </a:endParaRPr>
          </a:p>
          <a:p>
            <a:r>
              <a:rPr lang="en-US" b="1" dirty="0" smtClean="0">
                <a:solidFill>
                  <a:schemeClr val="tx1"/>
                </a:solidFill>
              </a:rPr>
              <a:t>Exception request would be included as a separate appendix in the </a:t>
            </a:r>
            <a:r>
              <a:rPr lang="en-US" b="1" dirty="0" smtClean="0">
                <a:solidFill>
                  <a:schemeClr val="tx1"/>
                </a:solidFill>
              </a:rPr>
              <a:t>SSP </a:t>
            </a:r>
            <a:r>
              <a:rPr lang="en-US" b="1" dirty="0" smtClean="0">
                <a:solidFill>
                  <a:schemeClr val="tx1"/>
                </a:solidFill>
              </a:rPr>
              <a:t>and in the MR section of the SSP it would reference that exception is being used.</a:t>
            </a:r>
          </a:p>
          <a:p>
            <a:r>
              <a:rPr lang="en-US" b="1" dirty="0" smtClean="0">
                <a:solidFill>
                  <a:schemeClr val="tx1"/>
                </a:solidFill>
              </a:rPr>
              <a:t>Decision to grant is sole discretion of ES/SDG</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17727410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600" dirty="0"/>
              <a:t>Exceptions, Adjustments, Modifications</a:t>
            </a:r>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tx1"/>
                </a:solidFill>
              </a:rPr>
              <a:t>Adjustment – Reduction or modification of a MR or permitting an alternative requirement.</a:t>
            </a:r>
          </a:p>
          <a:p>
            <a:r>
              <a:rPr lang="en-US" b="1" dirty="0" smtClean="0">
                <a:solidFill>
                  <a:schemeClr val="tx1"/>
                </a:solidFill>
              </a:rPr>
              <a:t>Applications </a:t>
            </a:r>
            <a:r>
              <a:rPr lang="en-US" b="1" dirty="0">
                <a:solidFill>
                  <a:schemeClr val="tx1"/>
                </a:solidFill>
              </a:rPr>
              <a:t>for an adjustment </a:t>
            </a:r>
            <a:r>
              <a:rPr lang="en-US" b="1" dirty="0" smtClean="0">
                <a:solidFill>
                  <a:schemeClr val="tx1"/>
                </a:solidFill>
              </a:rPr>
              <a:t>to </a:t>
            </a:r>
            <a:r>
              <a:rPr lang="en-US" b="1" dirty="0">
                <a:solidFill>
                  <a:schemeClr val="tx1"/>
                </a:solidFill>
              </a:rPr>
              <a:t>a Minimum Requirement shall include documentation that outlines </a:t>
            </a:r>
            <a:r>
              <a:rPr lang="en-US" b="1" dirty="0" smtClean="0">
                <a:solidFill>
                  <a:schemeClr val="tx1"/>
                </a:solidFill>
              </a:rPr>
              <a:t>how:</a:t>
            </a:r>
          </a:p>
          <a:p>
            <a:pPr lvl="1"/>
            <a:r>
              <a:rPr lang="en-US" b="1" dirty="0" smtClean="0">
                <a:solidFill>
                  <a:schemeClr val="tx1"/>
                </a:solidFill>
              </a:rPr>
              <a:t>The </a:t>
            </a:r>
            <a:r>
              <a:rPr lang="en-US" b="1" dirty="0">
                <a:solidFill>
                  <a:schemeClr val="tx1"/>
                </a:solidFill>
              </a:rPr>
              <a:t>adjustment provides substantially equivalent environmental protection; </a:t>
            </a:r>
            <a:r>
              <a:rPr lang="en-US" b="1" dirty="0" smtClean="0">
                <a:solidFill>
                  <a:schemeClr val="tx1"/>
                </a:solidFill>
              </a:rPr>
              <a:t>and</a:t>
            </a:r>
          </a:p>
          <a:p>
            <a:pPr lvl="1"/>
            <a:r>
              <a:rPr lang="en-US" b="1" dirty="0" smtClean="0">
                <a:solidFill>
                  <a:schemeClr val="tx1"/>
                </a:solidFill>
              </a:rPr>
              <a:t>Based </a:t>
            </a:r>
            <a:r>
              <a:rPr lang="en-US" b="1" dirty="0">
                <a:solidFill>
                  <a:schemeClr val="tx1"/>
                </a:solidFill>
              </a:rPr>
              <a:t>on Sound Engineering Practices, the objectives of safety, function, environmental </a:t>
            </a:r>
            <a:r>
              <a:rPr lang="en-US" b="1" dirty="0" smtClean="0">
                <a:solidFill>
                  <a:schemeClr val="tx1"/>
                </a:solidFill>
              </a:rPr>
              <a:t>protection </a:t>
            </a:r>
            <a:r>
              <a:rPr lang="en-US" b="1" dirty="0">
                <a:solidFill>
                  <a:schemeClr val="tx1"/>
                </a:solidFill>
              </a:rPr>
              <a:t>and facility maintenance are met. </a:t>
            </a:r>
            <a:endParaRPr lang="en-US" b="1" dirty="0" smtClean="0">
              <a:solidFill>
                <a:schemeClr val="tx1"/>
              </a:solidFill>
            </a:endParaRPr>
          </a:p>
          <a:p>
            <a:pPr marL="0" indent="0">
              <a:buNone/>
            </a:pPr>
            <a:r>
              <a:rPr lang="en-US" b="1" dirty="0" smtClean="0">
                <a:solidFill>
                  <a:schemeClr val="tx1"/>
                </a:solidFill>
              </a:rPr>
              <a:t>Adjustment requests </a:t>
            </a:r>
            <a:r>
              <a:rPr lang="en-US" b="1" dirty="0">
                <a:solidFill>
                  <a:schemeClr val="tx1"/>
                </a:solidFill>
              </a:rPr>
              <a:t>would be included as a separate appendix in the </a:t>
            </a:r>
            <a:r>
              <a:rPr lang="en-US" b="1" dirty="0" smtClean="0">
                <a:solidFill>
                  <a:schemeClr val="tx1"/>
                </a:solidFill>
              </a:rPr>
              <a:t>SSP </a:t>
            </a:r>
            <a:r>
              <a:rPr lang="en-US" b="1" dirty="0">
                <a:solidFill>
                  <a:schemeClr val="tx1"/>
                </a:solidFill>
              </a:rPr>
              <a:t>and in the MR section of the SSP it would reference that </a:t>
            </a:r>
            <a:r>
              <a:rPr lang="en-US" b="1" dirty="0" smtClean="0">
                <a:solidFill>
                  <a:schemeClr val="tx1"/>
                </a:solidFill>
              </a:rPr>
              <a:t>adjustment is being made.</a:t>
            </a:r>
            <a:endParaRPr lang="en-US" b="1" dirty="0">
              <a:solidFill>
                <a:schemeClr val="tx1"/>
              </a:solidFill>
            </a:endParaRPr>
          </a:p>
          <a:p>
            <a:pPr marL="0" indent="0">
              <a:buNone/>
            </a:pPr>
            <a:r>
              <a:rPr lang="en-US" b="1" dirty="0">
                <a:solidFill>
                  <a:schemeClr val="tx1"/>
                </a:solidFill>
              </a:rPr>
              <a:t>Decision to grant is sole discretion of ES/SDG</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80144805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600" dirty="0"/>
              <a:t>Exceptions, Adjustments, Modifications</a:t>
            </a:r>
          </a:p>
        </p:txBody>
      </p:sp>
      <p:sp>
        <p:nvSpPr>
          <p:cNvPr id="3" name="Content Placeholder 2"/>
          <p:cNvSpPr>
            <a:spLocks noGrp="1"/>
          </p:cNvSpPr>
          <p:nvPr>
            <p:ph idx="1"/>
          </p:nvPr>
        </p:nvSpPr>
        <p:spPr/>
        <p:txBody>
          <a:bodyPr/>
          <a:lstStyle/>
          <a:p>
            <a:r>
              <a:rPr lang="en-US" b="1" dirty="0" smtClean="0">
                <a:solidFill>
                  <a:schemeClr val="tx1"/>
                </a:solidFill>
              </a:rPr>
              <a:t>Modification – change to design standard in the SWMM.</a:t>
            </a:r>
          </a:p>
          <a:p>
            <a:r>
              <a:rPr lang="en-US" b="1" dirty="0" smtClean="0">
                <a:solidFill>
                  <a:schemeClr val="tx1"/>
                </a:solidFill>
              </a:rPr>
              <a:t>Clearly note these in the SSP in section where design standard is different.</a:t>
            </a:r>
          </a:p>
          <a:p>
            <a:r>
              <a:rPr lang="en-US" b="1" dirty="0" smtClean="0">
                <a:solidFill>
                  <a:schemeClr val="tx1"/>
                </a:solidFill>
              </a:rPr>
              <a:t>Describe why the standards in the SWMM cannot be met and why the modification will not likely affect downstream properties, stormwater system function and operation, the quality of waters of the state, the facility function, and the health and welfare of the public.  </a:t>
            </a:r>
          </a:p>
          <a:p>
            <a:r>
              <a:rPr lang="en-US" b="1" dirty="0">
                <a:solidFill>
                  <a:schemeClr val="tx1"/>
                </a:solidFill>
              </a:rPr>
              <a:t>Decision to grant is sole discretion of ES/SDG</a:t>
            </a:r>
          </a:p>
          <a:p>
            <a:pPr marL="0" indent="0">
              <a:buNone/>
            </a:pPr>
            <a:endParaRPr lang="en-US" dirty="0" smtClean="0">
              <a:solidFill>
                <a:schemeClr val="tx1"/>
              </a:solidFill>
            </a:endParaRPr>
          </a:p>
          <a:p>
            <a:endParaRPr lang="en-US"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72893017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Appendices</a:t>
            </a:r>
            <a:endParaRPr lang="en-US" sz="3600" dirty="0"/>
          </a:p>
        </p:txBody>
      </p:sp>
      <p:sp>
        <p:nvSpPr>
          <p:cNvPr id="3" name="Content Placeholder 2"/>
          <p:cNvSpPr>
            <a:spLocks noGrp="1"/>
          </p:cNvSpPr>
          <p:nvPr>
            <p:ph idx="1"/>
          </p:nvPr>
        </p:nvSpPr>
        <p:spPr>
          <a:xfrm>
            <a:off x="457200" y="1371600"/>
            <a:ext cx="8229600" cy="4800600"/>
          </a:xfrm>
        </p:spPr>
        <p:txBody>
          <a:bodyPr>
            <a:normAutofit fontScale="85000" lnSpcReduction="10000"/>
          </a:bodyPr>
          <a:lstStyle/>
          <a:p>
            <a:r>
              <a:rPr lang="en-US" b="1" dirty="0" smtClean="0">
                <a:solidFill>
                  <a:schemeClr val="tx1"/>
                </a:solidFill>
              </a:rPr>
              <a:t>Soils Report – State Name of Separate Stand-Alone Document</a:t>
            </a:r>
          </a:p>
          <a:p>
            <a:pPr lvl="1"/>
            <a:r>
              <a:rPr lang="en-US" b="1" dirty="0" smtClean="0">
                <a:solidFill>
                  <a:schemeClr val="tx1"/>
                </a:solidFill>
              </a:rPr>
              <a:t>Common mistake: soils report do not match BMP design and do not include appropriate information for MR # infeasibility.</a:t>
            </a:r>
          </a:p>
          <a:p>
            <a:pPr lvl="1"/>
            <a:r>
              <a:rPr lang="en-US" b="1" dirty="0" smtClean="0">
                <a:solidFill>
                  <a:schemeClr val="tx1"/>
                </a:solidFill>
              </a:rPr>
              <a:t>Common mistake: soils logs are not taken at appropriate depths.</a:t>
            </a:r>
          </a:p>
          <a:p>
            <a:r>
              <a:rPr lang="en-US" b="1" dirty="0" smtClean="0">
                <a:solidFill>
                  <a:schemeClr val="tx1"/>
                </a:solidFill>
              </a:rPr>
              <a:t>Wetland Delineation Report </a:t>
            </a:r>
            <a:r>
              <a:rPr lang="en-US" b="1" dirty="0">
                <a:solidFill>
                  <a:schemeClr val="tx1"/>
                </a:solidFill>
              </a:rPr>
              <a:t>– State Name of Separate Stand-Alone </a:t>
            </a:r>
            <a:r>
              <a:rPr lang="en-US" b="1" dirty="0" smtClean="0">
                <a:solidFill>
                  <a:schemeClr val="tx1"/>
                </a:solidFill>
              </a:rPr>
              <a:t>Document</a:t>
            </a:r>
          </a:p>
          <a:p>
            <a:r>
              <a:rPr lang="en-US" b="1" dirty="0" smtClean="0">
                <a:solidFill>
                  <a:schemeClr val="tx1"/>
                </a:solidFill>
              </a:rPr>
              <a:t>Design Calculations and Modeling Reports</a:t>
            </a:r>
          </a:p>
          <a:p>
            <a:pPr lvl="1"/>
            <a:r>
              <a:rPr lang="en-US" b="1" dirty="0" smtClean="0">
                <a:solidFill>
                  <a:schemeClr val="tx1"/>
                </a:solidFill>
              </a:rPr>
              <a:t>Include complete modeling reports.</a:t>
            </a:r>
          </a:p>
          <a:p>
            <a:pPr lvl="1"/>
            <a:r>
              <a:rPr lang="en-US" b="1" dirty="0" smtClean="0">
                <a:solidFill>
                  <a:schemeClr val="tx1"/>
                </a:solidFill>
              </a:rPr>
              <a:t>Clearly highlight in modeling reports values that were used in calculations.</a:t>
            </a:r>
          </a:p>
          <a:p>
            <a:pPr lvl="1"/>
            <a:r>
              <a:rPr lang="en-US" b="1" dirty="0" smtClean="0">
                <a:solidFill>
                  <a:schemeClr val="tx1"/>
                </a:solidFill>
              </a:rPr>
              <a:t>Include BMP design calculations – not just modeling reports.</a:t>
            </a:r>
          </a:p>
          <a:p>
            <a:pPr lvl="1"/>
            <a:r>
              <a:rPr lang="en-US" b="1" dirty="0" smtClean="0">
                <a:solidFill>
                  <a:schemeClr val="tx1"/>
                </a:solidFill>
              </a:rPr>
              <a:t>Include all assumptions and outcomes.</a:t>
            </a:r>
          </a:p>
          <a:p>
            <a:pPr lvl="1"/>
            <a:r>
              <a:rPr lang="en-US" b="1" dirty="0" smtClean="0">
                <a:solidFill>
                  <a:schemeClr val="tx1"/>
                </a:solidFill>
              </a:rPr>
              <a:t>Common mistake – Modeling Report not included.  Calculations not included.  Modeling report included but facility size calculations not included.</a:t>
            </a:r>
          </a:p>
          <a:p>
            <a:pPr lvl="1"/>
            <a:r>
              <a:rPr lang="en-US" b="1" dirty="0" smtClean="0">
                <a:solidFill>
                  <a:schemeClr val="tx1"/>
                </a:solidFill>
              </a:rPr>
              <a:t>Common mistake – calculation inputs do not match plan set (orifice sizes wrong, elevations wrong).</a:t>
            </a:r>
          </a:p>
          <a:p>
            <a:r>
              <a:rPr lang="en-US" b="1" dirty="0" smtClean="0">
                <a:solidFill>
                  <a:schemeClr val="tx1"/>
                </a:solidFill>
              </a:rPr>
              <a:t>Emerging Technology Use Level Designations</a:t>
            </a:r>
          </a:p>
          <a:p>
            <a:pPr lvl="1"/>
            <a:r>
              <a:rPr lang="en-US" b="1" dirty="0" smtClean="0">
                <a:solidFill>
                  <a:schemeClr val="tx1"/>
                </a:solidFill>
              </a:rPr>
              <a:t>Include most current from ECY website</a:t>
            </a:r>
          </a:p>
          <a:p>
            <a:r>
              <a:rPr lang="en-US" b="1" dirty="0" smtClean="0">
                <a:solidFill>
                  <a:schemeClr val="tx1"/>
                </a:solidFill>
              </a:rPr>
              <a:t>Relevant Historical Reports</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58956056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nSpc>
                <a:spcPts val="4500"/>
              </a:lnSpc>
            </a:pPr>
            <a:r>
              <a:rPr lang="en-US" sz="3600" dirty="0" smtClean="0"/>
              <a:t>Other Commonly Missed Items - General</a:t>
            </a:r>
            <a:endParaRPr lang="en-US" sz="3600" dirty="0"/>
          </a:p>
        </p:txBody>
      </p:sp>
      <p:sp>
        <p:nvSpPr>
          <p:cNvPr id="3" name="Content Placeholder 2"/>
          <p:cNvSpPr>
            <a:spLocks noGrp="1"/>
          </p:cNvSpPr>
          <p:nvPr>
            <p:ph idx="1"/>
          </p:nvPr>
        </p:nvSpPr>
        <p:spPr/>
        <p:txBody>
          <a:bodyPr>
            <a:normAutofit fontScale="77500" lnSpcReduction="20000"/>
          </a:bodyPr>
          <a:lstStyle/>
          <a:p>
            <a:r>
              <a:rPr lang="en-US" b="1" dirty="0" smtClean="0">
                <a:solidFill>
                  <a:schemeClr val="tx1"/>
                </a:solidFill>
              </a:rPr>
              <a:t>Not packaging material appropriately.  10-20 different documents that should have all been included in SSP.</a:t>
            </a:r>
          </a:p>
          <a:p>
            <a:r>
              <a:rPr lang="en-US" b="1" dirty="0" smtClean="0">
                <a:solidFill>
                  <a:schemeClr val="tx1"/>
                </a:solidFill>
              </a:rPr>
              <a:t>Basins maps do not clearly show different cover conditions – hatching or color are too similar to discern differences between types.</a:t>
            </a:r>
          </a:p>
          <a:p>
            <a:r>
              <a:rPr lang="en-US" b="1" dirty="0" smtClean="0">
                <a:solidFill>
                  <a:schemeClr val="tx1"/>
                </a:solidFill>
              </a:rPr>
              <a:t>Plan sets do not match report.</a:t>
            </a:r>
          </a:p>
          <a:p>
            <a:pPr lvl="1"/>
            <a:r>
              <a:rPr lang="en-US" b="1" dirty="0" smtClean="0">
                <a:solidFill>
                  <a:schemeClr val="tx1"/>
                </a:solidFill>
              </a:rPr>
              <a:t>Facility sizing does not match facility shown.</a:t>
            </a:r>
          </a:p>
          <a:p>
            <a:pPr lvl="1"/>
            <a:r>
              <a:rPr lang="en-US" b="1" dirty="0" smtClean="0">
                <a:solidFill>
                  <a:schemeClr val="tx1"/>
                </a:solidFill>
              </a:rPr>
              <a:t>Basin maps don’t match reality.</a:t>
            </a:r>
          </a:p>
          <a:p>
            <a:pPr marL="342900" lvl="1" indent="-342900">
              <a:buFont typeface="Arial" pitchFamily="34" charset="0"/>
              <a:buChar char="•"/>
            </a:pPr>
            <a:r>
              <a:rPr lang="en-US" sz="2400" b="1" dirty="0">
                <a:solidFill>
                  <a:schemeClr val="tx1"/>
                </a:solidFill>
              </a:rPr>
              <a:t>Plan sets not </a:t>
            </a:r>
            <a:r>
              <a:rPr lang="en-US" sz="2400" b="1" dirty="0" smtClean="0">
                <a:solidFill>
                  <a:schemeClr val="tx1"/>
                </a:solidFill>
              </a:rPr>
              <a:t>accurate or do not include complete information</a:t>
            </a:r>
          </a:p>
          <a:p>
            <a:pPr marL="742950" lvl="2" indent="-342900"/>
            <a:r>
              <a:rPr lang="en-US" sz="2400" b="1" dirty="0" smtClean="0">
                <a:solidFill>
                  <a:schemeClr val="tx1"/>
                </a:solidFill>
              </a:rPr>
              <a:t>Not to Scale</a:t>
            </a:r>
          </a:p>
          <a:p>
            <a:pPr marL="742950" lvl="2" indent="-342900"/>
            <a:r>
              <a:rPr lang="en-US" sz="2400" b="1" dirty="0" smtClean="0">
                <a:solidFill>
                  <a:schemeClr val="tx1"/>
                </a:solidFill>
              </a:rPr>
              <a:t>Pipe slopes</a:t>
            </a:r>
          </a:p>
          <a:p>
            <a:pPr marL="742950" lvl="2" indent="-342900"/>
            <a:r>
              <a:rPr lang="en-US" sz="2400" b="1" dirty="0" smtClean="0">
                <a:solidFill>
                  <a:schemeClr val="tx1"/>
                </a:solidFill>
              </a:rPr>
              <a:t>Inverts</a:t>
            </a:r>
          </a:p>
          <a:p>
            <a:pPr marL="742950" lvl="2" indent="-342900"/>
            <a:r>
              <a:rPr lang="en-US" sz="2400" b="1" dirty="0" smtClean="0">
                <a:solidFill>
                  <a:schemeClr val="tx1"/>
                </a:solidFill>
              </a:rPr>
              <a:t>Rim Elevations</a:t>
            </a:r>
          </a:p>
          <a:p>
            <a:pPr marL="742950" lvl="2" indent="-342900"/>
            <a:r>
              <a:rPr lang="en-US" sz="2400" b="1" dirty="0" smtClean="0">
                <a:solidFill>
                  <a:schemeClr val="tx1"/>
                </a:solidFill>
              </a:rPr>
              <a:t>Facility Dimensions</a:t>
            </a:r>
          </a:p>
          <a:p>
            <a:pPr marL="742950" lvl="2" indent="-342900"/>
            <a:r>
              <a:rPr lang="en-US" sz="2400" b="1" dirty="0" smtClean="0">
                <a:solidFill>
                  <a:schemeClr val="tx1"/>
                </a:solidFill>
              </a:rPr>
              <a:t>Utility Conflicts</a:t>
            </a:r>
          </a:p>
          <a:p>
            <a:pPr marL="742950" lvl="2" indent="-342900"/>
            <a:r>
              <a:rPr lang="en-US" sz="2400" b="1" dirty="0" smtClean="0">
                <a:solidFill>
                  <a:schemeClr val="tx1"/>
                </a:solidFill>
              </a:rPr>
              <a:t>Total Amount of PGIS required not flowing into facility.</a:t>
            </a:r>
          </a:p>
          <a:p>
            <a:pPr marL="742950" lvl="2" indent="-342900"/>
            <a:r>
              <a:rPr lang="en-US" sz="2400" b="1" dirty="0" smtClean="0">
                <a:solidFill>
                  <a:schemeClr val="tx1"/>
                </a:solidFill>
              </a:rPr>
              <a:t>No details or details do not match other plan sets.</a:t>
            </a:r>
            <a:endParaRPr lang="en-US" sz="2400" b="1" dirty="0">
              <a:solidFill>
                <a:schemeClr val="tx1"/>
              </a:solidFill>
            </a:endParaRPr>
          </a:p>
          <a:p>
            <a:pPr lvl="1"/>
            <a:endParaRPr lang="en-US" b="1" dirty="0" smtClean="0">
              <a:solidFill>
                <a:schemeClr val="tx1"/>
              </a:solidFill>
            </a:endParaRPr>
          </a:p>
          <a:p>
            <a:pPr lvl="1"/>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23479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Please Use Q&amp;A…and a joke!</a:t>
            </a:r>
            <a:endParaRPr lang="en-US" dirty="0"/>
          </a:p>
        </p:txBody>
      </p:sp>
      <p:sp>
        <p:nvSpPr>
          <p:cNvPr id="3" name="Content Placeholder 2"/>
          <p:cNvSpPr>
            <a:spLocks noGrp="1"/>
          </p:cNvSpPr>
          <p:nvPr>
            <p:ph idx="1"/>
          </p:nvPr>
        </p:nvSpPr>
        <p:spPr/>
        <p:txBody>
          <a:bodyPr/>
          <a:lstStyle/>
          <a:p>
            <a:endParaRPr lang="en-US" b="1" dirty="0" smtClean="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Q.  How do you fix a broken tomato?</a:t>
            </a: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A. With tomato paste!</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NPDES Regulations </a:t>
            </a:r>
            <a:r>
              <a:rPr lang="en-US" dirty="0" smtClean="0"/>
              <a:t>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0104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4400" dirty="0"/>
              <a:t>Questions?  Please Use Q&amp;A…and </a:t>
            </a:r>
            <a:r>
              <a:rPr lang="en-US" sz="4400" dirty="0" smtClean="0"/>
              <a:t>final words of wisdom!</a:t>
            </a:r>
            <a:endParaRPr lang="en-US" sz="4400"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Knowledge is knowing a tomato is a fruit.</a:t>
            </a:r>
          </a:p>
          <a:p>
            <a:pPr marL="0" indent="0">
              <a:buNone/>
            </a:pPr>
            <a:endParaRPr lang="en-US" sz="4000" b="1" dirty="0" smtClean="0">
              <a:solidFill>
                <a:schemeClr val="tx1"/>
              </a:solidFill>
            </a:endParaRPr>
          </a:p>
          <a:p>
            <a:r>
              <a:rPr lang="en-US" sz="4000" b="1" dirty="0" smtClean="0">
                <a:solidFill>
                  <a:schemeClr val="tx1"/>
                </a:solidFill>
              </a:rPr>
              <a:t>Wisdom is not putting it in a fruit salad.</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4563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Zoom Survey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You should receive a survey after this webinar ends.  Please fill out to let us know how we are doing and if you have any ideas for </a:t>
            </a:r>
            <a:r>
              <a:rPr lang="en-US" b="1" smtClean="0">
                <a:solidFill>
                  <a:schemeClr val="tx1"/>
                </a:solidFill>
              </a:rPr>
              <a:t>future trainings, etc.</a:t>
            </a:r>
            <a:endParaRPr lang="en-US" b="1" dirty="0">
              <a:solidFill>
                <a:schemeClr val="tx1"/>
              </a:solidFill>
            </a:endParaRPr>
          </a:p>
        </p:txBody>
      </p:sp>
    </p:spTree>
    <p:extLst>
      <p:ext uri="{BB962C8B-B14F-4D97-AF65-F5344CB8AC3E}">
        <p14:creationId xmlns:p14="http://schemas.microsoft.com/office/powerpoint/2010/main" val="400664951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Wrap Up</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Thanks for attending this training</a:t>
            </a:r>
          </a:p>
          <a:p>
            <a:r>
              <a:rPr lang="en-US" b="1" dirty="0" smtClean="0">
                <a:solidFill>
                  <a:schemeClr val="tx1"/>
                </a:solidFill>
              </a:rPr>
              <a:t>We hope it is helpful to you now and in future</a:t>
            </a:r>
          </a:p>
          <a:p>
            <a:r>
              <a:rPr lang="en-US" b="1" dirty="0" smtClean="0">
                <a:solidFill>
                  <a:schemeClr val="tx1"/>
                </a:solidFill>
              </a:rPr>
              <a:t>Slide deck and recording will be available at </a:t>
            </a:r>
            <a:r>
              <a:rPr lang="en-US" b="1" dirty="0" smtClean="0">
                <a:solidFill>
                  <a:schemeClr val="tx1"/>
                </a:solidFill>
                <a:hlinkClick r:id="rId3"/>
              </a:rPr>
              <a:t>www.cityoftacoma.org/stormwatermanual</a:t>
            </a:r>
            <a:r>
              <a:rPr lang="en-US" b="1" dirty="0" smtClean="0">
                <a:solidFill>
                  <a:schemeClr val="tx1"/>
                </a:solidFill>
              </a:rPr>
              <a:t> </a:t>
            </a:r>
          </a:p>
          <a:p>
            <a:pPr lvl="1"/>
            <a:r>
              <a:rPr lang="en-US" b="1" dirty="0" smtClean="0">
                <a:solidFill>
                  <a:schemeClr val="tx1"/>
                </a:solidFill>
              </a:rPr>
              <a:t>Hopefully by end of the month.</a:t>
            </a:r>
          </a:p>
          <a:p>
            <a:r>
              <a:rPr lang="en-US" b="1" dirty="0" smtClean="0">
                <a:solidFill>
                  <a:schemeClr val="tx1"/>
                </a:solidFill>
              </a:rPr>
              <a:t>Contact us if you have specific questions:</a:t>
            </a:r>
          </a:p>
          <a:p>
            <a:pPr lvl="1"/>
            <a:r>
              <a:rPr lang="en-US" b="1" dirty="0" smtClean="0">
                <a:solidFill>
                  <a:schemeClr val="tx1"/>
                </a:solidFill>
              </a:rPr>
              <a:t>Mieke Hoppin – </a:t>
            </a:r>
            <a:r>
              <a:rPr lang="en-US" b="1" dirty="0" smtClean="0">
                <a:solidFill>
                  <a:schemeClr val="tx1"/>
                </a:solidFill>
                <a:hlinkClick r:id="rId4"/>
              </a:rPr>
              <a:t>mhoppin@cityoftacoma.org</a:t>
            </a:r>
            <a:endParaRPr lang="en-US" b="1" dirty="0" smtClean="0">
              <a:solidFill>
                <a:schemeClr val="tx1"/>
              </a:solidFill>
            </a:endParaRPr>
          </a:p>
          <a:p>
            <a:pPr lvl="1"/>
            <a:r>
              <a:rPr lang="en-US" b="1" dirty="0" smtClean="0">
                <a:solidFill>
                  <a:schemeClr val="tx1"/>
                </a:solidFill>
              </a:rPr>
              <a:t>Joy Rodriguez – </a:t>
            </a:r>
            <a:r>
              <a:rPr lang="en-US" b="1" dirty="0" smtClean="0">
                <a:solidFill>
                  <a:schemeClr val="tx1"/>
                </a:solidFill>
                <a:hlinkClick r:id="rId5"/>
              </a:rPr>
              <a:t>jrodrigu@cityoftacoma.org</a:t>
            </a:r>
            <a:endParaRPr lang="en-US" b="1" dirty="0" smtClean="0">
              <a:solidFill>
                <a:schemeClr val="tx1"/>
              </a:solidFill>
            </a:endParaRPr>
          </a:p>
          <a:p>
            <a:pPr lvl="1"/>
            <a:r>
              <a:rPr lang="en-US" b="1" dirty="0" smtClean="0">
                <a:solidFill>
                  <a:schemeClr val="tx1"/>
                </a:solidFill>
              </a:rPr>
              <a:t>Brenda Reifsnyder – </a:t>
            </a:r>
            <a:r>
              <a:rPr lang="en-US" b="1" dirty="0" smtClean="0">
                <a:solidFill>
                  <a:schemeClr val="tx1"/>
                </a:solidFill>
                <a:hlinkClick r:id="rId6"/>
              </a:rPr>
              <a:t>breifsnyder@cityoftacoma.org</a:t>
            </a:r>
            <a:endParaRPr lang="en-US" b="1" dirty="0" smtClean="0">
              <a:solidFill>
                <a:schemeClr val="tx1"/>
              </a:solidFill>
            </a:endParaRPr>
          </a:p>
          <a:p>
            <a:pPr lvl="1"/>
            <a:r>
              <a:rPr lang="en-US" b="1" dirty="0" smtClean="0">
                <a:solidFill>
                  <a:schemeClr val="tx1"/>
                </a:solidFill>
              </a:rPr>
              <a:t>Chris Johnson – </a:t>
            </a:r>
            <a:r>
              <a:rPr lang="en-US" b="1" dirty="0" smtClean="0">
                <a:solidFill>
                  <a:schemeClr val="tx1"/>
                </a:solidFill>
                <a:hlinkClick r:id="rId7"/>
              </a:rPr>
              <a:t>cjohnso2@cityoftacoma.org</a:t>
            </a:r>
            <a:endParaRPr lang="en-US" b="1" dirty="0" smtClean="0">
              <a:solidFill>
                <a:schemeClr val="tx1"/>
              </a:solidFill>
            </a:endParaRPr>
          </a:p>
          <a:p>
            <a:pPr marL="457200" lvl="1" indent="0">
              <a:buNone/>
            </a:pPr>
            <a:endParaRPr lang="en-US" b="1" dirty="0" smtClean="0">
              <a:solidFill>
                <a:schemeClr val="tx1"/>
              </a:solidFill>
            </a:endParaRPr>
          </a:p>
          <a:p>
            <a:pPr marL="457200" lvl="1" indent="0">
              <a:buNone/>
            </a:pPr>
            <a:endParaRPr lang="en-US" b="1" dirty="0" smtClean="0">
              <a:solidFill>
                <a:schemeClr val="tx1"/>
              </a:solidFill>
            </a:endParaRPr>
          </a:p>
        </p:txBody>
      </p:sp>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rPr>
              <a:t>MR Thresholds  </a:t>
            </a:r>
            <a:r>
              <a:rPr lang="en-US" dirty="0" smtClean="0">
                <a:effectLst/>
                <a:sym typeface="Wingdings" panose="05000000000000000000" pitchFamily="2" charset="2"/>
              </a:rPr>
              <a:t></a:t>
            </a:r>
            <a:r>
              <a:rPr lang="en-US" dirty="0" smtClean="0">
                <a:effectLst/>
              </a:rPr>
              <a:t>  </a:t>
            </a:r>
            <a:r>
              <a:rPr lang="en-US" i="1" dirty="0" smtClean="0">
                <a:effectLst/>
              </a:rPr>
              <a:t>Lunch</a:t>
            </a:r>
            <a:r>
              <a:rPr lang="en-US" dirty="0" smtClean="0">
                <a:effectLst/>
              </a:rPr>
              <a:t>  </a:t>
            </a:r>
            <a:r>
              <a:rPr lang="en-US" dirty="0" smtClean="0">
                <a:effectLst/>
                <a:sym typeface="Wingdings" panose="05000000000000000000" pitchFamily="2" charset="2"/>
              </a:rPr>
              <a:t></a:t>
            </a:r>
            <a:r>
              <a:rPr lang="en-US" dirty="0" smtClean="0">
                <a:effectLst/>
              </a:rPr>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a:t>
            </a:r>
            <a:r>
              <a:rPr lang="en-US" dirty="0" smtClean="0">
                <a:effectLst/>
              </a:rPr>
              <a:t>Infrastructure Protection  </a:t>
            </a:r>
            <a:r>
              <a:rPr lang="en-US" dirty="0" smtClean="0">
                <a:sym typeface="Wingdings" panose="05000000000000000000" pitchFamily="2" charset="2"/>
              </a:rPr>
              <a:t></a:t>
            </a:r>
            <a:r>
              <a:rPr lang="en-US" dirty="0" smtClean="0"/>
              <a:t>  </a:t>
            </a:r>
            <a:r>
              <a:rPr lang="en-US" dirty="0" smtClean="0">
                <a:effectLst/>
              </a:rPr>
              <a:t>Final Items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Wrap Up</a:t>
            </a:r>
            <a:endParaRPr lang="en-US" dirty="0">
              <a:effectLst>
                <a:glow rad="228600">
                  <a:schemeClr val="accent1">
                    <a:satMod val="175000"/>
                    <a:alpha val="40000"/>
                  </a:schemeClr>
                </a:glow>
              </a:effectLst>
            </a:endParaRPr>
          </a:p>
        </p:txBody>
      </p:sp>
    </p:spTree>
    <p:extLst>
      <p:ext uri="{BB962C8B-B14F-4D97-AF65-F5344CB8AC3E}">
        <p14:creationId xmlns:p14="http://schemas.microsoft.com/office/powerpoint/2010/main" val="3016025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800" dirty="0" smtClean="0"/>
              <a:t>2021 SWMM – Update Types</a:t>
            </a:r>
            <a:endParaRPr lang="en-US" sz="4800" dirty="0"/>
          </a:p>
        </p:txBody>
      </p:sp>
      <p:sp>
        <p:nvSpPr>
          <p:cNvPr id="3" name="Content Placeholder 2"/>
          <p:cNvSpPr>
            <a:spLocks noGrp="1"/>
          </p:cNvSpPr>
          <p:nvPr>
            <p:ph idx="1"/>
          </p:nvPr>
        </p:nvSpPr>
        <p:spPr>
          <a:xfrm>
            <a:off x="457200" y="1600200"/>
            <a:ext cx="8229600" cy="4142673"/>
          </a:xfrm>
        </p:spPr>
        <p:txBody>
          <a:bodyPr>
            <a:spAutoFit/>
          </a:bodyPr>
          <a:lstStyle/>
          <a:p>
            <a:r>
              <a:rPr lang="en-US" sz="2800" b="1" dirty="0" smtClean="0">
                <a:solidFill>
                  <a:schemeClr val="tx1"/>
                </a:solidFill>
              </a:rPr>
              <a:t>Permit Compliance</a:t>
            </a:r>
          </a:p>
          <a:p>
            <a:pPr lvl="1"/>
            <a:r>
              <a:rPr lang="en-US" sz="2800" b="1" dirty="0" smtClean="0">
                <a:solidFill>
                  <a:schemeClr val="tx1"/>
                </a:solidFill>
              </a:rPr>
              <a:t>Appendix 10</a:t>
            </a:r>
          </a:p>
          <a:p>
            <a:r>
              <a:rPr lang="en-US" sz="2800" b="1" dirty="0" smtClean="0">
                <a:solidFill>
                  <a:schemeClr val="tx1"/>
                </a:solidFill>
              </a:rPr>
              <a:t>Changes to Meet Ecology Intent</a:t>
            </a:r>
          </a:p>
          <a:p>
            <a:r>
              <a:rPr lang="en-US" sz="2800" b="1" dirty="0" smtClean="0">
                <a:solidFill>
                  <a:schemeClr val="tx1"/>
                </a:solidFill>
              </a:rPr>
              <a:t>Update for Clarity</a:t>
            </a:r>
          </a:p>
          <a:p>
            <a:pPr lvl="1"/>
            <a:r>
              <a:rPr lang="en-US" sz="2800" b="1" dirty="0" smtClean="0">
                <a:solidFill>
                  <a:schemeClr val="tx1"/>
                </a:solidFill>
              </a:rPr>
              <a:t>New Layout!</a:t>
            </a:r>
          </a:p>
          <a:p>
            <a:r>
              <a:rPr lang="en-US" sz="2800" b="1" dirty="0" smtClean="0">
                <a:solidFill>
                  <a:schemeClr val="tx1"/>
                </a:solidFill>
              </a:rPr>
              <a:t>Mistakes </a:t>
            </a:r>
          </a:p>
          <a:p>
            <a:pPr lvl="1"/>
            <a:r>
              <a:rPr lang="en-US" sz="2800" b="1" dirty="0" smtClean="0">
                <a:solidFill>
                  <a:schemeClr val="tx1"/>
                </a:solidFill>
              </a:rPr>
              <a:t>Seems impossible but it’s true.</a:t>
            </a:r>
          </a:p>
          <a:p>
            <a:r>
              <a:rPr lang="en-US" sz="2800" b="1" dirty="0" smtClean="0">
                <a:solidFill>
                  <a:schemeClr val="tx1"/>
                </a:solidFill>
              </a:rPr>
              <a:t>No Longer Applicable</a:t>
            </a:r>
            <a:endParaRPr lang="en-US" sz="28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44168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27" y="228600"/>
            <a:ext cx="7886700" cy="663464"/>
          </a:xfrm>
        </p:spPr>
        <p:txBody>
          <a:bodyPr/>
          <a:lstStyle/>
          <a:p>
            <a:pPr algn="ctr"/>
            <a:r>
              <a:rPr lang="en-US" dirty="0" smtClean="0"/>
              <a:t>Housekeeping</a:t>
            </a:r>
            <a:endParaRPr lang="en-US" dirty="0"/>
          </a:p>
        </p:txBody>
      </p:sp>
      <p:sp>
        <p:nvSpPr>
          <p:cNvPr id="3" name="Content Placeholder 2"/>
          <p:cNvSpPr>
            <a:spLocks noGrp="1"/>
          </p:cNvSpPr>
          <p:nvPr>
            <p:ph idx="1"/>
          </p:nvPr>
        </p:nvSpPr>
        <p:spPr>
          <a:xfrm>
            <a:off x="661827" y="1066800"/>
            <a:ext cx="7886700" cy="5257800"/>
          </a:xfrm>
        </p:spPr>
        <p:txBody>
          <a:bodyPr>
            <a:normAutofit fontScale="92500" lnSpcReduction="10000"/>
          </a:bodyPr>
          <a:lstStyle/>
          <a:p>
            <a:r>
              <a:rPr lang="en-US" b="1" dirty="0" smtClean="0">
                <a:solidFill>
                  <a:schemeClr val="tx1"/>
                </a:solidFill>
              </a:rPr>
              <a:t>This Presentation is Being Recorded.</a:t>
            </a:r>
          </a:p>
          <a:p>
            <a:r>
              <a:rPr lang="en-US" b="1" dirty="0" smtClean="0">
                <a:solidFill>
                  <a:schemeClr val="tx1"/>
                </a:solidFill>
              </a:rPr>
              <a:t>You have been muted – feel free to sing along…</a:t>
            </a:r>
            <a:endParaRPr lang="en-US" b="1" dirty="0">
              <a:solidFill>
                <a:schemeClr val="tx1"/>
              </a:solidFill>
            </a:endParaRPr>
          </a:p>
          <a:p>
            <a:r>
              <a:rPr lang="en-US" b="1" dirty="0" smtClean="0">
                <a:solidFill>
                  <a:schemeClr val="tx1"/>
                </a:solidFill>
              </a:rPr>
              <a:t>Zoom Features For Today</a:t>
            </a:r>
            <a:endParaRPr lang="en-US" b="1" dirty="0">
              <a:solidFill>
                <a:schemeClr val="tx1"/>
              </a:solidFill>
            </a:endParaRPr>
          </a:p>
          <a:p>
            <a:pPr lvl="1"/>
            <a:r>
              <a:rPr lang="en-US" sz="1800" b="1" dirty="0" smtClean="0">
                <a:solidFill>
                  <a:schemeClr val="tx1"/>
                </a:solidFill>
              </a:rPr>
              <a:t>Chat Feature </a:t>
            </a:r>
          </a:p>
          <a:p>
            <a:pPr lvl="2"/>
            <a:r>
              <a:rPr lang="en-US" sz="1800" b="1" dirty="0" smtClean="0">
                <a:solidFill>
                  <a:schemeClr val="tx1"/>
                </a:solidFill>
              </a:rPr>
              <a:t>Technology Questions/Issues– Chat to Panelists</a:t>
            </a:r>
          </a:p>
          <a:p>
            <a:pPr lvl="2"/>
            <a:r>
              <a:rPr lang="en-US" sz="1800" b="1" dirty="0" smtClean="0">
                <a:solidFill>
                  <a:schemeClr val="tx1"/>
                </a:solidFill>
              </a:rPr>
              <a:t>General Chatter, Encouragement, Etc. – “Cute Dog Mieke.”  “Love that feature of </a:t>
            </a:r>
            <a:r>
              <a:rPr lang="en-US" sz="1800" b="1" dirty="0" err="1" smtClean="0">
                <a:solidFill>
                  <a:schemeClr val="tx1"/>
                </a:solidFill>
              </a:rPr>
              <a:t>tMap</a:t>
            </a:r>
            <a:r>
              <a:rPr lang="en-US" sz="1800" b="1" dirty="0" smtClean="0">
                <a:solidFill>
                  <a:schemeClr val="tx1"/>
                </a:solidFill>
              </a:rPr>
              <a:t>.”  “City of Tacoma Employees are the best!” – Chat to Everyone </a:t>
            </a:r>
          </a:p>
          <a:p>
            <a:pPr lvl="1"/>
            <a:r>
              <a:rPr lang="en-US" sz="1800" b="1" dirty="0">
                <a:solidFill>
                  <a:schemeClr val="tx1"/>
                </a:solidFill>
              </a:rPr>
              <a:t>Questions about the Presentation </a:t>
            </a:r>
          </a:p>
          <a:p>
            <a:pPr lvl="2"/>
            <a:r>
              <a:rPr lang="en-US" sz="1800" b="1" dirty="0">
                <a:solidFill>
                  <a:schemeClr val="tx1"/>
                </a:solidFill>
              </a:rPr>
              <a:t>Use the Q&amp;A Feature </a:t>
            </a:r>
          </a:p>
          <a:p>
            <a:pPr lvl="1"/>
            <a:r>
              <a:rPr lang="en-US" sz="1800" b="1" dirty="0">
                <a:solidFill>
                  <a:schemeClr val="tx1"/>
                </a:solidFill>
              </a:rPr>
              <a:t>Surveys!</a:t>
            </a:r>
          </a:p>
          <a:p>
            <a:pPr lvl="2"/>
            <a:r>
              <a:rPr lang="en-US" sz="1800" b="1" dirty="0">
                <a:solidFill>
                  <a:schemeClr val="tx1"/>
                </a:solidFill>
              </a:rPr>
              <a:t>These should pop up on your screen – please participate!  There </a:t>
            </a:r>
            <a:r>
              <a:rPr lang="en-US" sz="1800" b="1" dirty="0" smtClean="0">
                <a:solidFill>
                  <a:schemeClr val="tx1"/>
                </a:solidFill>
              </a:rPr>
              <a:t>might be prizes…</a:t>
            </a:r>
            <a:endParaRPr lang="en-US" sz="1800" b="1" dirty="0">
              <a:solidFill>
                <a:schemeClr val="tx1"/>
              </a:solidFill>
            </a:endParaRPr>
          </a:p>
          <a:p>
            <a:pPr marL="342900" lvl="1" indent="-342900">
              <a:buFont typeface="Arial" pitchFamily="34" charset="0"/>
              <a:buChar char="•"/>
            </a:pPr>
            <a:r>
              <a:rPr lang="en-US" sz="2400" b="1" dirty="0">
                <a:solidFill>
                  <a:schemeClr val="tx1"/>
                </a:solidFill>
              </a:rPr>
              <a:t>Patience is Appreciated</a:t>
            </a:r>
          </a:p>
          <a:p>
            <a:pPr lvl="1"/>
            <a:r>
              <a:rPr lang="en-US" sz="1800" b="1" dirty="0">
                <a:solidFill>
                  <a:schemeClr val="tx1"/>
                </a:solidFill>
              </a:rPr>
              <a:t>Technical issues, short delays, barking dogs, crying babies, chirping birds, helicopters, etc., etc., etc. are just one of the many fun part of the presentation!</a:t>
            </a:r>
          </a:p>
          <a:p>
            <a:pPr marL="514350" lvl="2">
              <a:spcBef>
                <a:spcPts val="750"/>
              </a:spcBef>
            </a:pPr>
            <a:endParaRPr lang="en-US" sz="1800" dirty="0"/>
          </a:p>
        </p:txBody>
      </p: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7" name="Straight Connector 6"/>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0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800" dirty="0" smtClean="0"/>
              <a:t>Permit Compliance Updates  </a:t>
            </a:r>
            <a:endParaRPr lang="en-US" sz="4800" dirty="0"/>
          </a:p>
        </p:txBody>
      </p:sp>
      <p:sp>
        <p:nvSpPr>
          <p:cNvPr id="3" name="Content Placeholder 2"/>
          <p:cNvSpPr>
            <a:spLocks noGrp="1"/>
          </p:cNvSpPr>
          <p:nvPr>
            <p:ph idx="1"/>
          </p:nvPr>
        </p:nvSpPr>
        <p:spPr/>
        <p:txBody>
          <a:bodyPr>
            <a:normAutofit lnSpcReduction="10000"/>
          </a:bodyPr>
          <a:lstStyle/>
          <a:p>
            <a:r>
              <a:rPr lang="en-US" b="1" u="sng" dirty="0" smtClean="0">
                <a:solidFill>
                  <a:schemeClr val="tx1"/>
                </a:solidFill>
              </a:rPr>
              <a:t>Continuous Simulation Modeling</a:t>
            </a:r>
          </a:p>
          <a:p>
            <a:pPr lvl="1"/>
            <a:r>
              <a:rPr lang="en-US" sz="2000" b="1" dirty="0" smtClean="0">
                <a:solidFill>
                  <a:schemeClr val="tx1"/>
                </a:solidFill>
              </a:rPr>
              <a:t>Requires the use of modeling software that:</a:t>
            </a:r>
          </a:p>
          <a:p>
            <a:pPr lvl="2"/>
            <a:r>
              <a:rPr lang="en-US" sz="2000" b="1" dirty="0" smtClean="0">
                <a:solidFill>
                  <a:schemeClr val="tx1"/>
                </a:solidFill>
              </a:rPr>
              <a:t>Can directly model BMPs that may be used for Low Impact Development</a:t>
            </a:r>
          </a:p>
          <a:p>
            <a:pPr lvl="2"/>
            <a:r>
              <a:rPr lang="en-US" sz="2000" b="1" dirty="0" smtClean="0">
                <a:solidFill>
                  <a:schemeClr val="tx1"/>
                </a:solidFill>
              </a:rPr>
              <a:t>Have 15-Minute </a:t>
            </a:r>
            <a:r>
              <a:rPr lang="en-US" sz="2000" b="1" dirty="0" err="1" smtClean="0">
                <a:solidFill>
                  <a:schemeClr val="tx1"/>
                </a:solidFill>
              </a:rPr>
              <a:t>Timesteps</a:t>
            </a:r>
            <a:endParaRPr lang="en-US" sz="2000" b="1" dirty="0" smtClean="0">
              <a:solidFill>
                <a:schemeClr val="tx1"/>
              </a:solidFill>
            </a:endParaRPr>
          </a:p>
          <a:p>
            <a:pPr lvl="2"/>
            <a:r>
              <a:rPr lang="en-US" sz="2000" b="1" dirty="0" smtClean="0">
                <a:solidFill>
                  <a:schemeClr val="tx1"/>
                </a:solidFill>
              </a:rPr>
              <a:t>Incorporates the van </a:t>
            </a:r>
            <a:r>
              <a:rPr lang="en-US" sz="2000" b="1" dirty="0" err="1" smtClean="0">
                <a:solidFill>
                  <a:schemeClr val="tx1"/>
                </a:solidFill>
              </a:rPr>
              <a:t>Genuchten</a:t>
            </a:r>
            <a:r>
              <a:rPr lang="en-US" sz="2000" b="1" dirty="0" smtClean="0">
                <a:solidFill>
                  <a:schemeClr val="tx1"/>
                </a:solidFill>
              </a:rPr>
              <a:t> algorithm to model bioretention.</a:t>
            </a:r>
          </a:p>
          <a:p>
            <a:pPr lvl="2"/>
            <a:endParaRPr lang="en-US" sz="2000" b="1" dirty="0">
              <a:solidFill>
                <a:schemeClr val="tx1"/>
              </a:solidFill>
            </a:endParaRPr>
          </a:p>
          <a:p>
            <a:pPr lvl="1"/>
            <a:r>
              <a:rPr lang="en-US" sz="2000" b="1" dirty="0">
                <a:solidFill>
                  <a:schemeClr val="tx1"/>
                </a:solidFill>
              </a:rPr>
              <a:t>COT SWMM allows the use of Ecology-approved models – which </a:t>
            </a:r>
            <a:r>
              <a:rPr lang="en-US" sz="2000" b="1" dirty="0" smtClean="0">
                <a:solidFill>
                  <a:schemeClr val="tx1"/>
                </a:solidFill>
              </a:rPr>
              <a:t>currently include – check ECY SWMM Page For Updates:  </a:t>
            </a:r>
          </a:p>
          <a:p>
            <a:pPr lvl="2"/>
            <a:r>
              <a:rPr lang="en-US" sz="2000" b="1" dirty="0" smtClean="0">
                <a:solidFill>
                  <a:schemeClr val="tx1"/>
                </a:solidFill>
              </a:rPr>
              <a:t>WWHM2012 – Version 4.2.16 or later.</a:t>
            </a:r>
          </a:p>
          <a:p>
            <a:pPr lvl="2"/>
            <a:r>
              <a:rPr lang="en-US" sz="2000" b="1" dirty="0" err="1" smtClean="0">
                <a:solidFill>
                  <a:schemeClr val="tx1"/>
                </a:solidFill>
              </a:rPr>
              <a:t>MGSFlood</a:t>
            </a:r>
            <a:r>
              <a:rPr lang="en-US" sz="2000" b="1" dirty="0" smtClean="0">
                <a:solidFill>
                  <a:schemeClr val="tx1"/>
                </a:solidFill>
              </a:rPr>
              <a:t> (version 4.49) – Limited Approval – Not Allowed for Bioretention Modeling</a:t>
            </a:r>
            <a:endParaRPr lang="en-US" sz="2000" b="1" dirty="0">
              <a:solidFill>
                <a:schemeClr val="tx1"/>
              </a:solidFill>
            </a:endParaRPr>
          </a:p>
          <a:p>
            <a:pPr lvl="2"/>
            <a:endParaRPr lang="en-US" dirty="0" smtClean="0"/>
          </a:p>
          <a:p>
            <a:pPr lvl="2"/>
            <a:endParaRPr lang="en-US" dirty="0" smtClean="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18595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p:txBody>
          <a:bodyPr>
            <a:normAutofit/>
          </a:bodyPr>
          <a:lstStyle/>
          <a:p>
            <a:r>
              <a:rPr lang="en-US" b="1" u="sng" dirty="0" smtClean="0">
                <a:solidFill>
                  <a:schemeClr val="tx1"/>
                </a:solidFill>
              </a:rPr>
              <a:t>Replaced Hard Surfaces Redevelopment Thresholds</a:t>
            </a:r>
          </a:p>
          <a:p>
            <a:pPr lvl="1"/>
            <a:r>
              <a:rPr lang="en-US" sz="2000" b="1" dirty="0" smtClean="0">
                <a:solidFill>
                  <a:schemeClr val="tx1"/>
                </a:solidFill>
              </a:rPr>
              <a:t>Updates to require the project proponent to compare the value of the proposed improvements to the value of the Project Site (limits of disturbance) improvements rather than Site (entire parcel) improvements.  </a:t>
            </a:r>
          </a:p>
          <a:p>
            <a:pPr lvl="1"/>
            <a:r>
              <a:rPr lang="en-US" sz="2000" b="1" dirty="0" smtClean="0">
                <a:solidFill>
                  <a:schemeClr val="tx1"/>
                </a:solidFill>
              </a:rPr>
              <a:t>Other types of redevelopment projects shall comply with all the MRs for the new and replaced hard surfaces and the converted vegetation areas, if for commercial and industrial projects, the valuation of the proposed improvements, including interior improvements, exceeds 50% of the assessed value of the existing Site improvements.</a:t>
            </a:r>
          </a:p>
          <a:p>
            <a:pPr lvl="2"/>
            <a:r>
              <a:rPr lang="en-US" sz="2000" b="1" dirty="0" smtClean="0">
                <a:solidFill>
                  <a:schemeClr val="tx1"/>
                </a:solidFill>
              </a:rPr>
              <a:t>Reason: To ensure that projects that create impacts are mitigating for those impacts appropriately. </a:t>
            </a:r>
          </a:p>
          <a:p>
            <a:pPr marL="342900" lvl="1" indent="0">
              <a:buNone/>
            </a:pPr>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57657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143000"/>
          </a:xfrm>
        </p:spPr>
        <p:txBody>
          <a:bodyPr/>
          <a:lstStyle/>
          <a:p>
            <a:r>
              <a:rPr lang="en-US" sz="4000" dirty="0" smtClean="0"/>
              <a:t>Replaced Hard Surface Redevelopment</a:t>
            </a:r>
            <a:endParaRPr lang="en-US" sz="4000" dirty="0"/>
          </a:p>
        </p:txBody>
      </p:sp>
      <p:sp>
        <p:nvSpPr>
          <p:cNvPr id="3" name="Text Placeholder 2"/>
          <p:cNvSpPr>
            <a:spLocks noGrp="1"/>
          </p:cNvSpPr>
          <p:nvPr>
            <p:ph type="body" idx="1"/>
          </p:nvPr>
        </p:nvSpPr>
        <p:spPr>
          <a:xfrm>
            <a:off x="380206" y="1675849"/>
            <a:ext cx="4040188" cy="685800"/>
          </a:xfrm>
        </p:spPr>
        <p:txBody>
          <a:bodyPr/>
          <a:lstStyle/>
          <a:p>
            <a:r>
              <a:rPr lang="en-US" dirty="0" smtClean="0"/>
              <a:t>2016 SWMM</a:t>
            </a:r>
            <a:endParaRPr lang="en-US" dirty="0"/>
          </a:p>
        </p:txBody>
      </p:sp>
      <p:sp>
        <p:nvSpPr>
          <p:cNvPr id="5" name="Text Placeholder 4"/>
          <p:cNvSpPr>
            <a:spLocks noGrp="1"/>
          </p:cNvSpPr>
          <p:nvPr>
            <p:ph type="body" sz="quarter" idx="3"/>
          </p:nvPr>
        </p:nvSpPr>
        <p:spPr>
          <a:xfrm>
            <a:off x="4641568" y="1675849"/>
            <a:ext cx="4041775" cy="685800"/>
          </a:xfrm>
        </p:spPr>
        <p:txBody>
          <a:bodyPr/>
          <a:lstStyle/>
          <a:p>
            <a:r>
              <a:rPr lang="en-US" dirty="0" smtClean="0"/>
              <a:t>2021 SWMM</a:t>
            </a:r>
            <a:endParaRPr lang="en-US" dirty="0"/>
          </a:p>
        </p:txBody>
      </p:sp>
      <p:pic>
        <p:nvPicPr>
          <p:cNvPr id="29" name="Content Placeholder 28"/>
          <p:cNvPicPr>
            <a:picLocks noGrp="1" noChangeAspect="1"/>
          </p:cNvPicPr>
          <p:nvPr>
            <p:ph sz="quarter" idx="4"/>
          </p:nvPr>
        </p:nvPicPr>
        <p:blipFill>
          <a:blip r:embed="rId3"/>
          <a:stretch>
            <a:fillRect/>
          </a:stretch>
        </p:blipFill>
        <p:spPr>
          <a:xfrm>
            <a:off x="5474620" y="2952647"/>
            <a:ext cx="580694" cy="530398"/>
          </a:xfrm>
          <a:prstGeom prst="rect">
            <a:avLst/>
          </a:prstGeom>
        </p:spPr>
      </p:pic>
      <p:sp>
        <p:nvSpPr>
          <p:cNvPr id="10" name="Rectangle 9"/>
          <p:cNvSpPr/>
          <p:nvPr/>
        </p:nvSpPr>
        <p:spPr>
          <a:xfrm>
            <a:off x="996215" y="4408972"/>
            <a:ext cx="996215" cy="844617"/>
          </a:xfrm>
          <a:prstGeom prst="rect">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3609474" y="2950744"/>
            <a:ext cx="750770" cy="534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3609474" y="3723085"/>
            <a:ext cx="750770" cy="130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58013" y="2964243"/>
            <a:ext cx="570297" cy="519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337660" y="2950744"/>
            <a:ext cx="1062464" cy="534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flipH="1">
            <a:off x="1834904" y="3722144"/>
            <a:ext cx="1819175" cy="507831"/>
          </a:xfrm>
          <a:prstGeom prst="rect">
            <a:avLst/>
          </a:prstGeom>
          <a:noFill/>
        </p:spPr>
        <p:txBody>
          <a:bodyPr wrap="square" rtlCol="0">
            <a:spAutoFit/>
          </a:bodyPr>
          <a:lstStyle/>
          <a:p>
            <a:r>
              <a:rPr lang="en-US" sz="1350" b="1" dirty="0">
                <a:solidFill>
                  <a:srgbClr val="0070C0"/>
                </a:solidFill>
              </a:rPr>
              <a:t>Existing Site Conditions</a:t>
            </a:r>
          </a:p>
        </p:txBody>
      </p:sp>
      <p:cxnSp>
        <p:nvCxnSpPr>
          <p:cNvPr id="18" name="Straight Arrow Connector 17"/>
          <p:cNvCxnSpPr/>
          <p:nvPr/>
        </p:nvCxnSpPr>
        <p:spPr>
          <a:xfrm flipH="1" flipV="1">
            <a:off x="1992430" y="3564356"/>
            <a:ext cx="88037" cy="15778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0"/>
          </p:cNvCxnSpPr>
          <p:nvPr/>
        </p:nvCxnSpPr>
        <p:spPr>
          <a:xfrm flipV="1">
            <a:off x="2744492" y="3524182"/>
            <a:ext cx="0" cy="1979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05213" y="3564356"/>
            <a:ext cx="346509" cy="15778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33023" y="3964519"/>
            <a:ext cx="345482" cy="1312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87056" y="4706528"/>
            <a:ext cx="732893" cy="507831"/>
          </a:xfrm>
          <a:prstGeom prst="rect">
            <a:avLst/>
          </a:prstGeom>
          <a:noFill/>
        </p:spPr>
        <p:txBody>
          <a:bodyPr wrap="none" rtlCol="0">
            <a:spAutoFit/>
          </a:bodyPr>
          <a:lstStyle/>
          <a:p>
            <a:r>
              <a:rPr lang="en-US" sz="1350" b="1" dirty="0">
                <a:solidFill>
                  <a:srgbClr val="FF0000"/>
                </a:solidFill>
              </a:rPr>
              <a:t>Project</a:t>
            </a:r>
          </a:p>
          <a:p>
            <a:r>
              <a:rPr lang="en-US" sz="1350" b="1" dirty="0">
                <a:solidFill>
                  <a:srgbClr val="FF0000"/>
                </a:solidFill>
              </a:rPr>
              <a:t>Site</a:t>
            </a:r>
          </a:p>
        </p:txBody>
      </p:sp>
      <p:cxnSp>
        <p:nvCxnSpPr>
          <p:cNvPr id="27" name="Straight Arrow Connector 26"/>
          <p:cNvCxnSpPr/>
          <p:nvPr/>
        </p:nvCxnSpPr>
        <p:spPr>
          <a:xfrm flipH="1">
            <a:off x="2080467" y="4853777"/>
            <a:ext cx="38266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4"/>
          <a:stretch>
            <a:fillRect/>
          </a:stretch>
        </p:blipFill>
        <p:spPr>
          <a:xfrm>
            <a:off x="6266650" y="2945788"/>
            <a:ext cx="1074513" cy="544115"/>
          </a:xfrm>
          <a:prstGeom prst="rect">
            <a:avLst/>
          </a:prstGeom>
        </p:spPr>
      </p:pic>
      <p:pic>
        <p:nvPicPr>
          <p:cNvPr id="31" name="Picture 30"/>
          <p:cNvPicPr>
            <a:picLocks noChangeAspect="1"/>
          </p:cNvPicPr>
          <p:nvPr/>
        </p:nvPicPr>
        <p:blipFill>
          <a:blip r:embed="rId5"/>
          <a:stretch>
            <a:fillRect/>
          </a:stretch>
        </p:blipFill>
        <p:spPr>
          <a:xfrm>
            <a:off x="7579925" y="2938930"/>
            <a:ext cx="763590" cy="544115"/>
          </a:xfrm>
          <a:prstGeom prst="rect">
            <a:avLst/>
          </a:prstGeom>
        </p:spPr>
      </p:pic>
      <p:pic>
        <p:nvPicPr>
          <p:cNvPr id="32" name="Picture 31"/>
          <p:cNvPicPr>
            <a:picLocks noChangeAspect="1"/>
          </p:cNvPicPr>
          <p:nvPr/>
        </p:nvPicPr>
        <p:blipFill>
          <a:blip r:embed="rId6"/>
          <a:stretch>
            <a:fillRect/>
          </a:stretch>
        </p:blipFill>
        <p:spPr>
          <a:xfrm>
            <a:off x="7577699" y="3722144"/>
            <a:ext cx="763590" cy="1316850"/>
          </a:xfrm>
          <a:prstGeom prst="rect">
            <a:avLst/>
          </a:prstGeom>
        </p:spPr>
      </p:pic>
      <p:pic>
        <p:nvPicPr>
          <p:cNvPr id="33" name="Picture 32"/>
          <p:cNvPicPr>
            <a:picLocks noChangeAspect="1"/>
          </p:cNvPicPr>
          <p:nvPr/>
        </p:nvPicPr>
        <p:blipFill>
          <a:blip r:embed="rId7"/>
          <a:stretch>
            <a:fillRect/>
          </a:stretch>
        </p:blipFill>
        <p:spPr>
          <a:xfrm>
            <a:off x="5056843" y="4408972"/>
            <a:ext cx="1005927" cy="855038"/>
          </a:xfrm>
          <a:prstGeom prst="rect">
            <a:avLst/>
          </a:prstGeom>
        </p:spPr>
      </p:pic>
      <p:pic>
        <p:nvPicPr>
          <p:cNvPr id="34" name="Picture 33"/>
          <p:cNvPicPr>
            <a:picLocks noChangeAspect="1"/>
          </p:cNvPicPr>
          <p:nvPr/>
        </p:nvPicPr>
        <p:blipFill>
          <a:blip r:embed="rId8"/>
          <a:stretch>
            <a:fillRect/>
          </a:stretch>
        </p:blipFill>
        <p:spPr>
          <a:xfrm>
            <a:off x="5889250" y="3754411"/>
            <a:ext cx="1856393" cy="580694"/>
          </a:xfrm>
          <a:prstGeom prst="rect">
            <a:avLst/>
          </a:prstGeom>
        </p:spPr>
      </p:pic>
      <p:pic>
        <p:nvPicPr>
          <p:cNvPr id="35" name="Picture 34"/>
          <p:cNvPicPr>
            <a:picLocks noChangeAspect="1"/>
          </p:cNvPicPr>
          <p:nvPr/>
        </p:nvPicPr>
        <p:blipFill>
          <a:blip r:embed="rId9"/>
          <a:stretch>
            <a:fillRect/>
          </a:stretch>
        </p:blipFill>
        <p:spPr>
          <a:xfrm>
            <a:off x="5902736" y="3536266"/>
            <a:ext cx="160034" cy="224048"/>
          </a:xfrm>
          <a:prstGeom prst="rect">
            <a:avLst/>
          </a:prstGeom>
        </p:spPr>
      </p:pic>
      <p:pic>
        <p:nvPicPr>
          <p:cNvPr id="36" name="Picture 35"/>
          <p:cNvPicPr>
            <a:picLocks noChangeAspect="1"/>
          </p:cNvPicPr>
          <p:nvPr/>
        </p:nvPicPr>
        <p:blipFill>
          <a:blip r:embed="rId10"/>
          <a:stretch>
            <a:fillRect/>
          </a:stretch>
        </p:blipFill>
        <p:spPr>
          <a:xfrm>
            <a:off x="6662456" y="3540383"/>
            <a:ext cx="118883" cy="260627"/>
          </a:xfrm>
          <a:prstGeom prst="rect">
            <a:avLst/>
          </a:prstGeom>
        </p:spPr>
      </p:pic>
      <p:pic>
        <p:nvPicPr>
          <p:cNvPr id="37" name="Picture 36"/>
          <p:cNvPicPr>
            <a:picLocks noChangeAspect="1"/>
          </p:cNvPicPr>
          <p:nvPr/>
        </p:nvPicPr>
        <p:blipFill>
          <a:blip r:embed="rId11"/>
          <a:stretch>
            <a:fillRect/>
          </a:stretch>
        </p:blipFill>
        <p:spPr>
          <a:xfrm>
            <a:off x="7180260" y="3518932"/>
            <a:ext cx="411516" cy="228620"/>
          </a:xfrm>
          <a:prstGeom prst="rect">
            <a:avLst/>
          </a:prstGeom>
        </p:spPr>
      </p:pic>
      <p:pic>
        <p:nvPicPr>
          <p:cNvPr id="38" name="Picture 37"/>
          <p:cNvPicPr>
            <a:picLocks noChangeAspect="1"/>
          </p:cNvPicPr>
          <p:nvPr/>
        </p:nvPicPr>
        <p:blipFill>
          <a:blip r:embed="rId12"/>
          <a:stretch>
            <a:fillRect/>
          </a:stretch>
        </p:blipFill>
        <p:spPr>
          <a:xfrm>
            <a:off x="7135405" y="4206893"/>
            <a:ext cx="411516" cy="201185"/>
          </a:xfrm>
          <a:prstGeom prst="rect">
            <a:avLst/>
          </a:prstGeom>
        </p:spPr>
      </p:pic>
      <p:pic>
        <p:nvPicPr>
          <p:cNvPr id="39" name="Picture 38"/>
          <p:cNvPicPr>
            <a:picLocks noChangeAspect="1"/>
          </p:cNvPicPr>
          <p:nvPr/>
        </p:nvPicPr>
        <p:blipFill>
          <a:blip r:embed="rId13"/>
          <a:stretch>
            <a:fillRect/>
          </a:stretch>
        </p:blipFill>
        <p:spPr>
          <a:xfrm>
            <a:off x="6537659" y="4748647"/>
            <a:ext cx="841321" cy="580694"/>
          </a:xfrm>
          <a:prstGeom prst="rect">
            <a:avLst/>
          </a:prstGeom>
        </p:spPr>
      </p:pic>
      <p:pic>
        <p:nvPicPr>
          <p:cNvPr id="40" name="Picture 39"/>
          <p:cNvPicPr>
            <a:picLocks noChangeAspect="1"/>
          </p:cNvPicPr>
          <p:nvPr/>
        </p:nvPicPr>
        <p:blipFill>
          <a:blip r:embed="rId14"/>
          <a:stretch>
            <a:fillRect/>
          </a:stretch>
        </p:blipFill>
        <p:spPr>
          <a:xfrm>
            <a:off x="6122805" y="4944837"/>
            <a:ext cx="443522" cy="118883"/>
          </a:xfrm>
          <a:prstGeom prst="rect">
            <a:avLst/>
          </a:prstGeom>
        </p:spPr>
      </p:pic>
      <p:cxnSp>
        <p:nvCxnSpPr>
          <p:cNvPr id="42" name="Straight Connector 41"/>
          <p:cNvCxnSpPr/>
          <p:nvPr/>
        </p:nvCxnSpPr>
        <p:spPr>
          <a:xfrm>
            <a:off x="5121234" y="2964243"/>
            <a:ext cx="3395307" cy="23650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27548" y="2885707"/>
            <a:ext cx="2988993" cy="21185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44565" y="2886723"/>
            <a:ext cx="2171976" cy="1631096"/>
          </a:xfrm>
          <a:prstGeom prst="line">
            <a:avLst/>
          </a:prstGeom>
          <a:ln w="317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7022045" y="2850991"/>
            <a:ext cx="1558888" cy="12034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23686" y="3092190"/>
            <a:ext cx="271228" cy="300082"/>
          </a:xfrm>
          <a:prstGeom prst="rect">
            <a:avLst/>
          </a:prstGeom>
          <a:noFill/>
        </p:spPr>
        <p:txBody>
          <a:bodyPr wrap="none" rtlCol="0">
            <a:spAutoFit/>
          </a:bodyPr>
          <a:lstStyle/>
          <a:p>
            <a:r>
              <a:rPr lang="en-US" sz="1350" dirty="0"/>
              <a:t>$</a:t>
            </a:r>
          </a:p>
        </p:txBody>
      </p:sp>
      <p:sp>
        <p:nvSpPr>
          <p:cNvPr id="50" name="TextBox 49"/>
          <p:cNvSpPr txBox="1"/>
          <p:nvPr/>
        </p:nvSpPr>
        <p:spPr>
          <a:xfrm>
            <a:off x="2639698" y="3077951"/>
            <a:ext cx="357790" cy="300082"/>
          </a:xfrm>
          <a:prstGeom prst="rect">
            <a:avLst/>
          </a:prstGeom>
          <a:noFill/>
        </p:spPr>
        <p:txBody>
          <a:bodyPr wrap="none" rtlCol="0">
            <a:spAutoFit/>
          </a:bodyPr>
          <a:lstStyle/>
          <a:p>
            <a:r>
              <a:rPr lang="en-US" sz="1350" dirty="0"/>
              <a:t>$$</a:t>
            </a:r>
          </a:p>
        </p:txBody>
      </p:sp>
      <p:sp>
        <p:nvSpPr>
          <p:cNvPr id="51" name="TextBox 50"/>
          <p:cNvSpPr txBox="1"/>
          <p:nvPr/>
        </p:nvSpPr>
        <p:spPr>
          <a:xfrm>
            <a:off x="3867037" y="3085624"/>
            <a:ext cx="271228" cy="300082"/>
          </a:xfrm>
          <a:prstGeom prst="rect">
            <a:avLst/>
          </a:prstGeom>
          <a:noFill/>
        </p:spPr>
        <p:txBody>
          <a:bodyPr wrap="none" rtlCol="0">
            <a:spAutoFit/>
          </a:bodyPr>
          <a:lstStyle/>
          <a:p>
            <a:r>
              <a:rPr lang="en-US" sz="1350" dirty="0"/>
              <a:t>$</a:t>
            </a:r>
          </a:p>
        </p:txBody>
      </p:sp>
      <p:sp>
        <p:nvSpPr>
          <p:cNvPr id="52" name="TextBox 51"/>
          <p:cNvSpPr txBox="1"/>
          <p:nvPr/>
        </p:nvSpPr>
        <p:spPr>
          <a:xfrm>
            <a:off x="3752506" y="4136138"/>
            <a:ext cx="444352" cy="300082"/>
          </a:xfrm>
          <a:prstGeom prst="rect">
            <a:avLst/>
          </a:prstGeom>
          <a:noFill/>
        </p:spPr>
        <p:txBody>
          <a:bodyPr wrap="none" rtlCol="0">
            <a:spAutoFit/>
          </a:bodyPr>
          <a:lstStyle/>
          <a:p>
            <a:r>
              <a:rPr lang="en-US" sz="1350" dirty="0"/>
              <a:t>$$$</a:t>
            </a:r>
          </a:p>
        </p:txBody>
      </p:sp>
      <p:sp>
        <p:nvSpPr>
          <p:cNvPr id="53" name="TextBox 52"/>
          <p:cNvSpPr txBox="1"/>
          <p:nvPr/>
        </p:nvSpPr>
        <p:spPr>
          <a:xfrm>
            <a:off x="1350519" y="4692781"/>
            <a:ext cx="271228" cy="300082"/>
          </a:xfrm>
          <a:prstGeom prst="rect">
            <a:avLst/>
          </a:prstGeom>
          <a:noFill/>
        </p:spPr>
        <p:txBody>
          <a:bodyPr wrap="none" rtlCol="0">
            <a:spAutoFit/>
          </a:bodyPr>
          <a:lstStyle/>
          <a:p>
            <a:r>
              <a:rPr lang="en-US" sz="1350" dirty="0"/>
              <a:t>$</a:t>
            </a:r>
          </a:p>
        </p:txBody>
      </p:sp>
      <p:sp>
        <p:nvSpPr>
          <p:cNvPr id="54" name="TextBox 53"/>
          <p:cNvSpPr txBox="1"/>
          <p:nvPr/>
        </p:nvSpPr>
        <p:spPr>
          <a:xfrm>
            <a:off x="1539393" y="5413912"/>
            <a:ext cx="1871025" cy="300082"/>
          </a:xfrm>
          <a:prstGeom prst="rect">
            <a:avLst/>
          </a:prstGeom>
          <a:noFill/>
        </p:spPr>
        <p:txBody>
          <a:bodyPr wrap="none" rtlCol="0">
            <a:spAutoFit/>
          </a:bodyPr>
          <a:lstStyle/>
          <a:p>
            <a:r>
              <a:rPr lang="en-US" sz="1350" dirty="0"/>
              <a:t>Compare $ to $$$$$$$</a:t>
            </a:r>
          </a:p>
        </p:txBody>
      </p:sp>
      <p:sp>
        <p:nvSpPr>
          <p:cNvPr id="55" name="TextBox 54"/>
          <p:cNvSpPr txBox="1"/>
          <p:nvPr/>
        </p:nvSpPr>
        <p:spPr>
          <a:xfrm>
            <a:off x="5388428" y="4748647"/>
            <a:ext cx="271228" cy="300082"/>
          </a:xfrm>
          <a:prstGeom prst="rect">
            <a:avLst/>
          </a:prstGeom>
          <a:noFill/>
        </p:spPr>
        <p:txBody>
          <a:bodyPr wrap="none" rtlCol="0">
            <a:spAutoFit/>
          </a:bodyPr>
          <a:lstStyle/>
          <a:p>
            <a:r>
              <a:rPr lang="en-US" sz="1350" dirty="0"/>
              <a:t>$</a:t>
            </a:r>
          </a:p>
        </p:txBody>
      </p:sp>
      <p:cxnSp>
        <p:nvCxnSpPr>
          <p:cNvPr id="41" name="Straight Connector 40"/>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864762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p:txBody>
          <a:bodyPr/>
          <a:lstStyle/>
          <a:p>
            <a:pPr marL="342900" lvl="1" indent="0">
              <a:buNone/>
            </a:pPr>
            <a:endParaRPr lang="en-US" dirty="0"/>
          </a:p>
          <a:p>
            <a:pPr marL="171450" lvl="1">
              <a:spcBef>
                <a:spcPts val="750"/>
              </a:spcBef>
            </a:pPr>
            <a:r>
              <a:rPr lang="en-US" sz="3200" b="1" u="sng" dirty="0">
                <a:solidFill>
                  <a:schemeClr val="tx1"/>
                </a:solidFill>
              </a:rPr>
              <a:t>Minimum Requirement #2</a:t>
            </a:r>
          </a:p>
          <a:p>
            <a:pPr lvl="1"/>
            <a:r>
              <a:rPr lang="en-US" sz="3200" b="1" dirty="0" smtClean="0">
                <a:solidFill>
                  <a:schemeClr val="tx1"/>
                </a:solidFill>
              </a:rPr>
              <a:t>Updates to language to meet changes made to the Construction Stormwater General Permit.</a:t>
            </a:r>
            <a:endParaRPr lang="en-US" sz="32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70713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a:xfrm>
            <a:off x="457200" y="1600200"/>
            <a:ext cx="8229600" cy="4876800"/>
          </a:xfrm>
        </p:spPr>
        <p:txBody>
          <a:bodyPr>
            <a:noAutofit/>
          </a:bodyPr>
          <a:lstStyle/>
          <a:p>
            <a:r>
              <a:rPr lang="en-US" sz="2000" b="1" u="sng" dirty="0" smtClean="0">
                <a:solidFill>
                  <a:schemeClr val="tx1"/>
                </a:solidFill>
              </a:rPr>
              <a:t>Minimum Requirement #5</a:t>
            </a:r>
          </a:p>
          <a:p>
            <a:pPr lvl="1"/>
            <a:r>
              <a:rPr lang="en-US" sz="2000" b="1" dirty="0" smtClean="0">
                <a:solidFill>
                  <a:schemeClr val="tx1"/>
                </a:solidFill>
              </a:rPr>
              <a:t>Updates to ensure BMP L613: Post Construction Soil Quality and Depth is required when utilizing the LID Performance Standard</a:t>
            </a:r>
          </a:p>
          <a:p>
            <a:pPr lvl="1"/>
            <a:endParaRPr lang="en-US" sz="2000" b="1" dirty="0">
              <a:solidFill>
                <a:schemeClr val="tx1"/>
              </a:solidFill>
            </a:endParaRPr>
          </a:p>
          <a:p>
            <a:pPr lvl="1"/>
            <a:r>
              <a:rPr lang="en-US" sz="2000" b="1" dirty="0" smtClean="0">
                <a:solidFill>
                  <a:schemeClr val="tx1"/>
                </a:solidFill>
              </a:rPr>
              <a:t>Updated whole section to meet Ecology’s intent creating 3 Lists for List Approach – similar to Ecology.  </a:t>
            </a:r>
          </a:p>
          <a:p>
            <a:pPr lvl="2"/>
            <a:r>
              <a:rPr lang="en-US" sz="2000" b="1" dirty="0" smtClean="0">
                <a:solidFill>
                  <a:schemeClr val="tx1"/>
                </a:solidFill>
              </a:rPr>
              <a:t>Discharges to Flow Control Exempt Waterbodies (includes salt waterbodies) now have a required order of preference for choosing BMPs (previously you could pick any from list as first choice).  Example Below for Roofs:</a:t>
            </a:r>
          </a:p>
          <a:p>
            <a:pPr marL="1285875" lvl="3" indent="-257175">
              <a:buFont typeface="+mj-lt"/>
              <a:buAutoNum type="arabicPeriod"/>
            </a:pPr>
            <a:r>
              <a:rPr lang="en-US" sz="2000" b="1" dirty="0" smtClean="0">
                <a:solidFill>
                  <a:schemeClr val="tx1"/>
                </a:solidFill>
              </a:rPr>
              <a:t>Downspout Full Infiltration</a:t>
            </a:r>
          </a:p>
          <a:p>
            <a:pPr marL="1285875" lvl="3" indent="-257175">
              <a:buFont typeface="+mj-lt"/>
              <a:buAutoNum type="arabicPeriod"/>
            </a:pPr>
            <a:r>
              <a:rPr lang="en-US" sz="2000" b="1" dirty="0" smtClean="0">
                <a:solidFill>
                  <a:schemeClr val="tx1"/>
                </a:solidFill>
              </a:rPr>
              <a:t>Downspout Dispersion</a:t>
            </a:r>
          </a:p>
          <a:p>
            <a:pPr marL="1285875" lvl="3" indent="-257175">
              <a:buFont typeface="+mj-lt"/>
              <a:buAutoNum type="arabicPeriod"/>
            </a:pPr>
            <a:r>
              <a:rPr lang="en-US" sz="2000" b="1" dirty="0" smtClean="0">
                <a:solidFill>
                  <a:schemeClr val="tx1"/>
                </a:solidFill>
              </a:rPr>
              <a:t>Perforated Stub-Outs</a:t>
            </a:r>
          </a:p>
        </p:txBody>
      </p:sp>
      <p:cxnSp>
        <p:nvCxnSpPr>
          <p:cNvPr id="4" name="Straight Connector 3"/>
          <p:cNvCxnSpPr/>
          <p:nvPr/>
        </p:nvCxnSpPr>
        <p:spPr>
          <a:xfrm>
            <a:off x="533400" y="63246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060540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a:xfrm>
            <a:off x="628650" y="1371600"/>
            <a:ext cx="7886700" cy="4648200"/>
          </a:xfrm>
        </p:spPr>
        <p:txBody>
          <a:bodyPr>
            <a:normAutofit/>
          </a:bodyPr>
          <a:lstStyle/>
          <a:p>
            <a:pPr marL="171450" lvl="1">
              <a:spcBef>
                <a:spcPts val="750"/>
              </a:spcBef>
            </a:pPr>
            <a:r>
              <a:rPr lang="en-US" sz="2000" b="1" u="sng" dirty="0">
                <a:solidFill>
                  <a:schemeClr val="tx1"/>
                </a:solidFill>
              </a:rPr>
              <a:t>Minimum Requirement #7</a:t>
            </a:r>
          </a:p>
          <a:p>
            <a:pPr lvl="1"/>
            <a:r>
              <a:rPr lang="en-US" sz="2000" b="1" dirty="0">
                <a:solidFill>
                  <a:schemeClr val="tx1"/>
                </a:solidFill>
              </a:rPr>
              <a:t>Updates to ensure TDAs discharging to marine waterbodies meet all requirements of flow control exempt waterbodies before it is determined that flow control is not required</a:t>
            </a:r>
            <a:r>
              <a:rPr lang="en-US" sz="2000" b="1" dirty="0" smtClean="0">
                <a:solidFill>
                  <a:schemeClr val="tx1"/>
                </a:solidFill>
              </a:rPr>
              <a:t>.</a:t>
            </a:r>
          </a:p>
          <a:p>
            <a:pPr lvl="2"/>
            <a:r>
              <a:rPr lang="en-US" sz="2000" b="1" dirty="0" smtClean="0">
                <a:solidFill>
                  <a:schemeClr val="tx1"/>
                </a:solidFill>
              </a:rPr>
              <a:t>Requirements include: making sure stormwater is not directed away from certain streams and wetlands or if it is it is directed in a way that maintains wetland hydrology; there is a manmade conveyance system that extends to the ordinary high water line, the conveyance system has sufficient hydraulic capacity to convey discharges, erodible elements of the system are stabilized</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3090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p:txBody>
          <a:bodyPr/>
          <a:lstStyle/>
          <a:p>
            <a:r>
              <a:rPr lang="en-US" sz="2800" b="1" u="sng" dirty="0" smtClean="0">
                <a:solidFill>
                  <a:schemeClr val="tx1"/>
                </a:solidFill>
              </a:rPr>
              <a:t>Concrete Washout BMP</a:t>
            </a:r>
          </a:p>
          <a:p>
            <a:pPr lvl="1"/>
            <a:r>
              <a:rPr lang="en-US" sz="2800" b="1" dirty="0" smtClean="0">
                <a:solidFill>
                  <a:schemeClr val="tx1"/>
                </a:solidFill>
              </a:rPr>
              <a:t>Update to clarify that auxiliary concrete truck components and small concrete handling equipment may be washed into formed areas awaiting pour while concrete truck drums must be washed offsite or into a concrete washout area.</a:t>
            </a:r>
          </a:p>
          <a:p>
            <a:pPr marL="342900" lvl="1" indent="0">
              <a:buNone/>
            </a:pPr>
            <a:endParaRPr lang="en-US" dirty="0" smtClean="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120096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800" dirty="0" smtClean="0"/>
              <a:t>Permit Compliance Updates</a:t>
            </a:r>
            <a:endParaRPr lang="en-US" sz="4800" dirty="0"/>
          </a:p>
        </p:txBody>
      </p:sp>
      <p:sp>
        <p:nvSpPr>
          <p:cNvPr id="3" name="Content Placeholder 2"/>
          <p:cNvSpPr>
            <a:spLocks noGrp="1"/>
          </p:cNvSpPr>
          <p:nvPr>
            <p:ph idx="1"/>
          </p:nvPr>
        </p:nvSpPr>
        <p:spPr>
          <a:xfrm>
            <a:off x="457200" y="1219200"/>
            <a:ext cx="8229600" cy="4906963"/>
          </a:xfrm>
        </p:spPr>
        <p:txBody>
          <a:bodyPr>
            <a:noAutofit/>
          </a:bodyPr>
          <a:lstStyle/>
          <a:p>
            <a:pPr marL="0" indent="0">
              <a:buNone/>
            </a:pPr>
            <a:r>
              <a:rPr lang="en-US" b="1" u="sng" dirty="0" smtClean="0">
                <a:solidFill>
                  <a:schemeClr val="tx1"/>
                </a:solidFill>
              </a:rPr>
              <a:t>Source Control BMPs Added</a:t>
            </a:r>
          </a:p>
          <a:p>
            <a:pPr lvl="1"/>
            <a:r>
              <a:rPr lang="en-US" sz="2000" b="1" dirty="0" smtClean="0">
                <a:solidFill>
                  <a:schemeClr val="tx1"/>
                </a:solidFill>
              </a:rPr>
              <a:t>BMP S113: Dock Washing</a:t>
            </a:r>
          </a:p>
          <a:p>
            <a:pPr lvl="1"/>
            <a:r>
              <a:rPr lang="en-US" sz="2000" b="1" dirty="0" smtClean="0">
                <a:solidFill>
                  <a:schemeClr val="tx1"/>
                </a:solidFill>
              </a:rPr>
              <a:t>BMP S116: Storage of Dry Pesticides</a:t>
            </a:r>
          </a:p>
          <a:p>
            <a:pPr lvl="1"/>
            <a:r>
              <a:rPr lang="en-US" sz="2000" b="1" dirty="0" smtClean="0">
                <a:solidFill>
                  <a:schemeClr val="tx1"/>
                </a:solidFill>
              </a:rPr>
              <a:t>BMP S155: Nurseries and Greenhouses</a:t>
            </a:r>
          </a:p>
          <a:p>
            <a:pPr lvl="1"/>
            <a:r>
              <a:rPr lang="en-US" sz="2000" b="1" dirty="0" smtClean="0">
                <a:solidFill>
                  <a:schemeClr val="tx1"/>
                </a:solidFill>
              </a:rPr>
              <a:t>BMP S146: Irrigation</a:t>
            </a:r>
          </a:p>
          <a:p>
            <a:pPr lvl="1"/>
            <a:r>
              <a:rPr lang="en-US" sz="2000" b="1" dirty="0" smtClean="0">
                <a:solidFill>
                  <a:schemeClr val="tx1"/>
                </a:solidFill>
              </a:rPr>
              <a:t>BMP S124: In-Water and Over-Water Fueling</a:t>
            </a:r>
          </a:p>
          <a:p>
            <a:pPr lvl="1"/>
            <a:r>
              <a:rPr lang="en-US" sz="2000" b="1" dirty="0" smtClean="0">
                <a:solidFill>
                  <a:schemeClr val="tx1"/>
                </a:solidFill>
              </a:rPr>
              <a:t>BMP S153: Color Events</a:t>
            </a:r>
          </a:p>
          <a:p>
            <a:pPr lvl="1"/>
            <a:r>
              <a:rPr lang="en-US" sz="2000" b="1" dirty="0" smtClean="0">
                <a:solidFill>
                  <a:schemeClr val="tx1"/>
                </a:solidFill>
              </a:rPr>
              <a:t>BMP S149: Pet Waste</a:t>
            </a:r>
          </a:p>
          <a:p>
            <a:pPr lvl="1"/>
            <a:r>
              <a:rPr lang="en-US" sz="2000" b="1" dirty="0" smtClean="0">
                <a:solidFill>
                  <a:schemeClr val="tx1"/>
                </a:solidFill>
              </a:rPr>
              <a:t>BMP S162: Well, Utility, Directional and Geotechnical Drilling</a:t>
            </a:r>
          </a:p>
          <a:p>
            <a:pPr lvl="1"/>
            <a:r>
              <a:rPr lang="en-US" sz="2000" b="1" dirty="0" smtClean="0">
                <a:solidFill>
                  <a:schemeClr val="tx1"/>
                </a:solidFill>
              </a:rPr>
              <a:t>BMP S129: Roof Vents</a:t>
            </a:r>
          </a:p>
          <a:p>
            <a:pPr lvl="1"/>
            <a:r>
              <a:rPr lang="en-US" sz="2000" b="1" dirty="0" smtClean="0">
                <a:solidFill>
                  <a:schemeClr val="tx1"/>
                </a:solidFill>
              </a:rPr>
              <a:t>BMP S148: Goose Waste</a:t>
            </a:r>
          </a:p>
        </p:txBody>
      </p:sp>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70373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74" y="76200"/>
            <a:ext cx="7886700" cy="994172"/>
          </a:xfrm>
        </p:spPr>
        <p:txBody>
          <a:bodyPr/>
          <a:lstStyle/>
          <a:p>
            <a:r>
              <a:rPr lang="en-US" sz="4400" dirty="0" smtClean="0"/>
              <a:t>Permit Compliance Updates</a:t>
            </a:r>
            <a:endParaRPr lang="en-US" sz="4400" dirty="0"/>
          </a:p>
        </p:txBody>
      </p:sp>
      <p:sp>
        <p:nvSpPr>
          <p:cNvPr id="3" name="Content Placeholder 2"/>
          <p:cNvSpPr>
            <a:spLocks noGrp="1"/>
          </p:cNvSpPr>
          <p:nvPr>
            <p:ph idx="1"/>
          </p:nvPr>
        </p:nvSpPr>
        <p:spPr>
          <a:xfrm>
            <a:off x="628650" y="1219200"/>
            <a:ext cx="7886700" cy="5638800"/>
          </a:xfrm>
        </p:spPr>
        <p:txBody>
          <a:bodyPr>
            <a:noAutofit/>
          </a:bodyPr>
          <a:lstStyle/>
          <a:p>
            <a:pPr marL="0" indent="0">
              <a:buNone/>
            </a:pPr>
            <a:r>
              <a:rPr lang="en-US" sz="1800" b="1" u="sng" dirty="0" smtClean="0">
                <a:solidFill>
                  <a:schemeClr val="tx1"/>
                </a:solidFill>
              </a:rPr>
              <a:t>Wetlands Guidance</a:t>
            </a:r>
          </a:p>
          <a:p>
            <a:pPr lvl="1"/>
            <a:r>
              <a:rPr lang="en-US" sz="1800" b="1" dirty="0" smtClean="0">
                <a:solidFill>
                  <a:schemeClr val="tx1"/>
                </a:solidFill>
              </a:rPr>
              <a:t>Changes to require monitoring and modeling of high value wetlands.</a:t>
            </a:r>
          </a:p>
          <a:p>
            <a:pPr lvl="1"/>
            <a:r>
              <a:rPr lang="en-US" sz="1800" b="1" dirty="0" smtClean="0">
                <a:solidFill>
                  <a:schemeClr val="tx1"/>
                </a:solidFill>
              </a:rPr>
              <a:t>New requirements will require knowing wetland type for determining modeling and mitigation requirements (required wetland delineation report).  Level of Wetland Protection is based on:</a:t>
            </a:r>
          </a:p>
          <a:p>
            <a:pPr lvl="2"/>
            <a:r>
              <a:rPr lang="en-US" b="1" dirty="0" smtClean="0">
                <a:solidFill>
                  <a:schemeClr val="tx1"/>
                </a:solidFill>
              </a:rPr>
              <a:t>Wetland Category into which TDA discharges.</a:t>
            </a:r>
          </a:p>
          <a:p>
            <a:pPr lvl="2"/>
            <a:r>
              <a:rPr lang="en-US" b="1" dirty="0" smtClean="0">
                <a:solidFill>
                  <a:schemeClr val="tx1"/>
                </a:solidFill>
              </a:rPr>
              <a:t>Whether or not the TDA triggered MR#7 – Flow Control.</a:t>
            </a:r>
          </a:p>
          <a:p>
            <a:pPr lvl="2"/>
            <a:r>
              <a:rPr lang="en-US" b="1" dirty="0" smtClean="0">
                <a:solidFill>
                  <a:schemeClr val="tx1"/>
                </a:solidFill>
              </a:rPr>
              <a:t>Whether or not the wetland is a </a:t>
            </a:r>
            <a:r>
              <a:rPr lang="en-US" b="1" dirty="0" err="1" smtClean="0">
                <a:solidFill>
                  <a:schemeClr val="tx1"/>
                </a:solidFill>
              </a:rPr>
              <a:t>depressional</a:t>
            </a:r>
            <a:r>
              <a:rPr lang="en-US" b="1" dirty="0" smtClean="0">
                <a:solidFill>
                  <a:schemeClr val="tx1"/>
                </a:solidFill>
              </a:rPr>
              <a:t> or impounded wetland.</a:t>
            </a:r>
          </a:p>
          <a:p>
            <a:pPr lvl="2"/>
            <a:r>
              <a:rPr lang="en-US" b="1" dirty="0" smtClean="0">
                <a:solidFill>
                  <a:schemeClr val="tx1"/>
                </a:solidFill>
              </a:rPr>
              <a:t>Whether or not the project proponent has legal access to the wetland.</a:t>
            </a:r>
          </a:p>
          <a:p>
            <a:pPr lvl="2"/>
            <a:r>
              <a:rPr lang="en-US" b="1" dirty="0" smtClean="0">
                <a:solidFill>
                  <a:schemeClr val="tx1"/>
                </a:solidFill>
              </a:rPr>
              <a:t>The wetland habitat score.</a:t>
            </a:r>
          </a:p>
          <a:p>
            <a:pPr lvl="2"/>
            <a:r>
              <a:rPr lang="en-US" b="1" dirty="0" smtClean="0">
                <a:solidFill>
                  <a:schemeClr val="tx1"/>
                </a:solidFill>
              </a:rPr>
              <a:t>Whether or not the wetland provides habitat for rare, endangered, threatened, and/or sensitive species, and </a:t>
            </a:r>
          </a:p>
          <a:p>
            <a:pPr lvl="2"/>
            <a:r>
              <a:rPr lang="en-US" b="1" dirty="0" smtClean="0">
                <a:solidFill>
                  <a:schemeClr val="tx1"/>
                </a:solidFill>
              </a:rPr>
              <a:t>Whether or not there is a presence of a breeding population of native amphibians.</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72614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994172"/>
          </a:xfrm>
        </p:spPr>
        <p:txBody>
          <a:bodyPr/>
          <a:lstStyle/>
          <a:p>
            <a:r>
              <a:rPr lang="en-US" dirty="0" smtClean="0"/>
              <a:t>Ecology Intent Updates</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Changes throughout entire Manual to mirror Ecology language or revise language to meet Ecology’s intent.  These are mainly items Ecology updated for clarity.  Below is one example:</a:t>
            </a:r>
          </a:p>
          <a:p>
            <a:pPr marL="0" indent="0">
              <a:buNone/>
            </a:pPr>
            <a:endParaRPr lang="en-US" b="1" dirty="0" smtClean="0">
              <a:solidFill>
                <a:schemeClr val="tx1"/>
              </a:solidFill>
            </a:endParaRPr>
          </a:p>
          <a:p>
            <a:pPr lvl="1"/>
            <a:r>
              <a:rPr lang="en-US" b="1" dirty="0" smtClean="0">
                <a:solidFill>
                  <a:schemeClr val="tx1"/>
                </a:solidFill>
              </a:rPr>
              <a:t>Pavement Maintenance Exemption:</a:t>
            </a:r>
            <a:endParaRPr lang="en-US" b="1" dirty="0">
              <a:solidFill>
                <a:schemeClr val="tx1"/>
              </a:solidFill>
            </a:endParaRPr>
          </a:p>
          <a:p>
            <a:pPr lvl="2"/>
            <a:r>
              <a:rPr lang="en-US" b="1" dirty="0" smtClean="0">
                <a:solidFill>
                  <a:schemeClr val="tx1"/>
                </a:solidFill>
              </a:rPr>
              <a:t>Previous: Resurfacing by upgrading from dirt to gravel, asphalt, or concrete.</a:t>
            </a:r>
          </a:p>
          <a:p>
            <a:pPr lvl="2"/>
            <a:r>
              <a:rPr lang="en-US" b="1" dirty="0" smtClean="0">
                <a:solidFill>
                  <a:schemeClr val="tx1"/>
                </a:solidFill>
              </a:rPr>
              <a:t>Updated: Resurfacing by upgrading from dirt to gravel, bituminous surface treatment, asphalt, or concrete.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55406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A</a:t>
            </a:r>
            <a:r>
              <a:rPr lang="en-US" dirty="0" smtClean="0"/>
              <a:t>genda</a:t>
            </a:r>
            <a:endParaRPr lang="en-US" dirty="0"/>
          </a:p>
        </p:txBody>
      </p:sp>
      <p:sp>
        <p:nvSpPr>
          <p:cNvPr id="3" name="Content Placeholder 2"/>
          <p:cNvSpPr>
            <a:spLocks noGrp="1"/>
          </p:cNvSpPr>
          <p:nvPr>
            <p:ph idx="1"/>
          </p:nvPr>
        </p:nvSpPr>
        <p:spPr>
          <a:xfrm>
            <a:off x="152400" y="1828800"/>
            <a:ext cx="8839200" cy="4267199"/>
          </a:xfrm>
        </p:spPr>
        <p:txBody>
          <a:bodyPr numCol="2" spcCol="274320" anchor="ctr">
            <a:normAutofit/>
          </a:bodyPr>
          <a:lstStyle/>
          <a:p>
            <a:r>
              <a:rPr lang="en-US" sz="1900" dirty="0" smtClean="0">
                <a:solidFill>
                  <a:schemeClr val="tx1"/>
                </a:solidFill>
              </a:rPr>
              <a:t>Introductions</a:t>
            </a:r>
          </a:p>
          <a:p>
            <a:r>
              <a:rPr lang="en-US" sz="1900" dirty="0" smtClean="0">
                <a:solidFill>
                  <a:schemeClr val="tx1"/>
                </a:solidFill>
              </a:rPr>
              <a:t>Accela Permitting Overview</a:t>
            </a:r>
          </a:p>
          <a:p>
            <a:r>
              <a:rPr lang="en-US" sz="1900" dirty="0" smtClean="0">
                <a:solidFill>
                  <a:schemeClr val="tx1"/>
                </a:solidFill>
              </a:rPr>
              <a:t>NPDES Regulations</a:t>
            </a:r>
          </a:p>
          <a:p>
            <a:r>
              <a:rPr lang="en-US" sz="1900" dirty="0" smtClean="0">
                <a:solidFill>
                  <a:schemeClr val="tx1"/>
                </a:solidFill>
              </a:rPr>
              <a:t>SWMM 2021 Update</a:t>
            </a:r>
          </a:p>
          <a:p>
            <a:pPr lvl="1">
              <a:spcBef>
                <a:spcPts val="800"/>
              </a:spcBef>
              <a:spcAft>
                <a:spcPts val="800"/>
              </a:spcAft>
            </a:pPr>
            <a:r>
              <a:rPr lang="en-US" sz="1800" i="1" dirty="0" smtClean="0">
                <a:solidFill>
                  <a:schemeClr val="tx1"/>
                </a:solidFill>
              </a:rPr>
              <a:t>Break</a:t>
            </a:r>
          </a:p>
          <a:p>
            <a:r>
              <a:rPr lang="en-US" sz="1900" dirty="0" smtClean="0">
                <a:solidFill>
                  <a:schemeClr val="tx1"/>
                </a:solidFill>
              </a:rPr>
              <a:t>Minimum Requirements Overview</a:t>
            </a:r>
          </a:p>
          <a:p>
            <a:r>
              <a:rPr lang="en-US" sz="1900" dirty="0" smtClean="0">
                <a:solidFill>
                  <a:schemeClr val="tx1"/>
                </a:solidFill>
              </a:rPr>
              <a:t>Stormwater Site Plan Template </a:t>
            </a:r>
            <a:r>
              <a:rPr lang="en-US" sz="1900" i="1" baseline="30000" dirty="0" smtClean="0">
                <a:solidFill>
                  <a:schemeClr val="tx1"/>
                </a:solidFill>
              </a:rPr>
              <a:t>new!</a:t>
            </a:r>
            <a:endParaRPr lang="en-US" sz="1900" i="1" dirty="0" smtClean="0">
              <a:solidFill>
                <a:schemeClr val="tx1"/>
              </a:solidFill>
            </a:endParaRPr>
          </a:p>
          <a:p>
            <a:pPr lvl="1">
              <a:spcBef>
                <a:spcPts val="800"/>
              </a:spcBef>
              <a:spcAft>
                <a:spcPts val="800"/>
              </a:spcAft>
            </a:pPr>
            <a:r>
              <a:rPr lang="en-US" sz="1800" i="1" dirty="0" smtClean="0">
                <a:solidFill>
                  <a:schemeClr val="tx1"/>
                </a:solidFill>
              </a:rPr>
              <a:t>Break</a:t>
            </a:r>
            <a:endParaRPr lang="en-US" sz="1800" dirty="0" smtClean="0">
              <a:solidFill>
                <a:schemeClr val="tx1"/>
              </a:solidFill>
            </a:endParaRPr>
          </a:p>
          <a:p>
            <a:endParaRPr lang="en-US" sz="1900" dirty="0" smtClean="0">
              <a:solidFill>
                <a:schemeClr val="tx1"/>
              </a:solidFill>
            </a:endParaRPr>
          </a:p>
          <a:p>
            <a:endParaRPr lang="en-US" sz="1900" dirty="0">
              <a:solidFill>
                <a:schemeClr val="tx1"/>
              </a:solidFill>
            </a:endParaRPr>
          </a:p>
          <a:p>
            <a:endParaRPr lang="en-US" sz="1900" dirty="0" smtClean="0">
              <a:solidFill>
                <a:schemeClr val="tx1"/>
              </a:solidFill>
            </a:endParaRPr>
          </a:p>
          <a:p>
            <a:r>
              <a:rPr lang="en-US" sz="1900" dirty="0" smtClean="0">
                <a:solidFill>
                  <a:schemeClr val="tx1"/>
                </a:solidFill>
              </a:rPr>
              <a:t>Minimum Requirement Thresholds</a:t>
            </a:r>
          </a:p>
          <a:p>
            <a:pPr lvl="1">
              <a:spcBef>
                <a:spcPts val="800"/>
              </a:spcBef>
              <a:spcAft>
                <a:spcPts val="800"/>
              </a:spcAft>
            </a:pPr>
            <a:r>
              <a:rPr lang="en-US" sz="1800" i="1" dirty="0" smtClean="0">
                <a:solidFill>
                  <a:schemeClr val="tx1"/>
                </a:solidFill>
              </a:rPr>
              <a:t>Lunch</a:t>
            </a:r>
            <a:endParaRPr lang="en-US" sz="1900" dirty="0">
              <a:solidFill>
                <a:schemeClr val="tx1"/>
              </a:solidFill>
            </a:endParaRPr>
          </a:p>
          <a:p>
            <a:r>
              <a:rPr lang="en-US" sz="1900" dirty="0" smtClean="0">
                <a:solidFill>
                  <a:schemeClr val="tx1"/>
                </a:solidFill>
              </a:rPr>
              <a:t>MRs #1-5</a:t>
            </a:r>
          </a:p>
          <a:p>
            <a:pPr lvl="1">
              <a:spcBef>
                <a:spcPts val="800"/>
              </a:spcBef>
              <a:spcAft>
                <a:spcPts val="800"/>
              </a:spcAft>
            </a:pPr>
            <a:r>
              <a:rPr lang="en-US" sz="1800" i="1" dirty="0" smtClean="0">
                <a:solidFill>
                  <a:schemeClr val="tx1"/>
                </a:solidFill>
              </a:rPr>
              <a:t>Break</a:t>
            </a:r>
          </a:p>
          <a:p>
            <a:r>
              <a:rPr lang="en-US" sz="1900" dirty="0" smtClean="0">
                <a:solidFill>
                  <a:schemeClr val="tx1"/>
                </a:solidFill>
              </a:rPr>
              <a:t>MRs #6-9</a:t>
            </a:r>
          </a:p>
          <a:p>
            <a:pPr lvl="1">
              <a:spcBef>
                <a:spcPts val="800"/>
              </a:spcBef>
              <a:spcAft>
                <a:spcPts val="800"/>
              </a:spcAft>
            </a:pPr>
            <a:r>
              <a:rPr lang="en-US" sz="1800" i="1" dirty="0" smtClean="0">
                <a:solidFill>
                  <a:schemeClr val="tx1"/>
                </a:solidFill>
              </a:rPr>
              <a:t>Break</a:t>
            </a:r>
          </a:p>
          <a:p>
            <a:r>
              <a:rPr lang="en-US" sz="1900" dirty="0" smtClean="0">
                <a:solidFill>
                  <a:schemeClr val="tx1"/>
                </a:solidFill>
              </a:rPr>
              <a:t>Infrastructure Protections</a:t>
            </a:r>
          </a:p>
          <a:p>
            <a:r>
              <a:rPr lang="en-US" sz="1900" dirty="0" smtClean="0">
                <a:solidFill>
                  <a:schemeClr val="tx1"/>
                </a:solidFill>
              </a:rPr>
              <a:t>Final Thoughts</a:t>
            </a:r>
          </a:p>
          <a:p>
            <a:endParaRPr lang="en-US" dirty="0" smtClean="0"/>
          </a:p>
          <a:p>
            <a:pPr marL="0" indent="0">
              <a:buNone/>
            </a:pPr>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9" name="TextBox 8"/>
          <p:cNvSpPr txBox="1"/>
          <p:nvPr/>
        </p:nvSpPr>
        <p:spPr>
          <a:xfrm>
            <a:off x="457200" y="914400"/>
            <a:ext cx="8229600" cy="461665"/>
          </a:xfrm>
          <a:prstGeom prst="rect">
            <a:avLst/>
          </a:prstGeom>
          <a:noFill/>
        </p:spPr>
        <p:txBody>
          <a:bodyPr wrap="square" rtlCol="0">
            <a:spAutoFit/>
          </a:bodyPr>
          <a:lstStyle/>
          <a:p>
            <a:pPr algn="ctr"/>
            <a:r>
              <a:rPr lang="en-US" sz="2400" b="1" dirty="0" smtClean="0"/>
              <a:t>2021 SWMM Update &amp; everything stormwater</a:t>
            </a:r>
            <a:endParaRPr lang="en-US" sz="2400" b="1" dirty="0"/>
          </a:p>
        </p:txBody>
      </p:sp>
      <p:cxnSp>
        <p:nvCxnSpPr>
          <p:cNvPr id="12" name="Straight Connector 11"/>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38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94172"/>
          </a:xfrm>
        </p:spPr>
        <p:txBody>
          <a:bodyPr/>
          <a:lstStyle/>
          <a:p>
            <a:r>
              <a:rPr lang="en-US" dirty="0" smtClean="0"/>
              <a:t>Ecology Intent Updates </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Oil Control Threshold Change</a:t>
            </a:r>
          </a:p>
          <a:p>
            <a:pPr lvl="1"/>
            <a:r>
              <a:rPr lang="en-US" b="1" dirty="0" smtClean="0">
                <a:solidFill>
                  <a:schemeClr val="tx1"/>
                </a:solidFill>
              </a:rPr>
              <a:t>Areas of commercial or industrial sites subject to an expected average daily traffic (ADT) count equal to or greater than 100 vehicles per 1,000 square feet of gross building area, or 300 total trip ends per day.</a:t>
            </a:r>
          </a:p>
          <a:p>
            <a:pPr lvl="2"/>
            <a:r>
              <a:rPr lang="en-US" b="1" dirty="0" smtClean="0">
                <a:solidFill>
                  <a:schemeClr val="tx1"/>
                </a:solidFill>
              </a:rPr>
              <a:t>300 total trips ends per day helps ensure larger buildings are included in the oil control threshold </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903555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Clarity and Grammar</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Changes made throughout manual to clarify language.  </a:t>
            </a:r>
          </a:p>
          <a:p>
            <a:r>
              <a:rPr lang="en-US" b="1" dirty="0" smtClean="0">
                <a:solidFill>
                  <a:schemeClr val="tx1"/>
                </a:solidFill>
              </a:rPr>
              <a:t>Move sections/chapters/volumes for ease of use.</a:t>
            </a:r>
          </a:p>
          <a:p>
            <a:r>
              <a:rPr lang="en-US" b="1" dirty="0" smtClean="0">
                <a:solidFill>
                  <a:schemeClr val="tx1"/>
                </a:solidFill>
              </a:rPr>
              <a:t>Changes made to update website links, fix typos, shorten run-on sentences, etc.</a:t>
            </a:r>
          </a:p>
          <a:p>
            <a:r>
              <a:rPr lang="en-US" b="1" dirty="0" smtClean="0">
                <a:solidFill>
                  <a:schemeClr val="tx1"/>
                </a:solidFill>
              </a:rPr>
              <a:t>Based on feedback from over the years from internal/external customers – thanks!!</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484903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914400"/>
          </a:xfrm>
        </p:spPr>
        <p:txBody>
          <a:bodyPr/>
          <a:lstStyle/>
          <a:p>
            <a:r>
              <a:rPr lang="en-US" dirty="0" smtClean="0"/>
              <a:t>New Layout</a:t>
            </a:r>
            <a:endParaRPr lang="en-US" dirty="0"/>
          </a:p>
        </p:txBody>
      </p:sp>
      <p:sp>
        <p:nvSpPr>
          <p:cNvPr id="3" name="Content Placeholder 2"/>
          <p:cNvSpPr>
            <a:spLocks noGrp="1"/>
          </p:cNvSpPr>
          <p:nvPr>
            <p:ph idx="1"/>
          </p:nvPr>
        </p:nvSpPr>
        <p:spPr>
          <a:xfrm>
            <a:off x="628650" y="1295400"/>
            <a:ext cx="7886700" cy="4876800"/>
          </a:xfrm>
        </p:spPr>
        <p:txBody>
          <a:bodyPr>
            <a:normAutofit fontScale="70000" lnSpcReduction="20000"/>
          </a:bodyPr>
          <a:lstStyle/>
          <a:p>
            <a:pPr marL="0" indent="0">
              <a:buNone/>
            </a:pPr>
            <a:r>
              <a:rPr lang="en-US" b="1" dirty="0" smtClean="0">
                <a:solidFill>
                  <a:schemeClr val="tx1"/>
                </a:solidFill>
              </a:rPr>
              <a:t>Preface</a:t>
            </a:r>
          </a:p>
          <a:p>
            <a:pPr lvl="1"/>
            <a:r>
              <a:rPr lang="en-US" sz="1800" b="1" dirty="0">
                <a:solidFill>
                  <a:schemeClr val="tx1"/>
                </a:solidFill>
              </a:rPr>
              <a:t>This includes a short description of the watersheds, applicability, relationship to Permit.</a:t>
            </a:r>
          </a:p>
          <a:p>
            <a:pPr marL="0" indent="0">
              <a:buNone/>
            </a:pPr>
            <a:r>
              <a:rPr lang="en-US" b="1" dirty="0" smtClean="0">
                <a:solidFill>
                  <a:schemeClr val="tx1"/>
                </a:solidFill>
              </a:rPr>
              <a:t>Volume </a:t>
            </a:r>
            <a:r>
              <a:rPr lang="en-US" b="1" dirty="0">
                <a:solidFill>
                  <a:schemeClr val="tx1"/>
                </a:solidFill>
              </a:rPr>
              <a:t>1 – Minimum Requirement and Additional Protective Measures</a:t>
            </a:r>
          </a:p>
          <a:p>
            <a:pPr lvl="1"/>
            <a:r>
              <a:rPr lang="en-US" sz="1800" b="1" dirty="0" smtClean="0">
                <a:solidFill>
                  <a:schemeClr val="tx1"/>
                </a:solidFill>
              </a:rPr>
              <a:t>How to </a:t>
            </a:r>
            <a:r>
              <a:rPr lang="en-US" sz="1800" b="1" dirty="0">
                <a:solidFill>
                  <a:schemeClr val="tx1"/>
                </a:solidFill>
              </a:rPr>
              <a:t>determine MRs, and what the MRs </a:t>
            </a:r>
            <a:r>
              <a:rPr lang="en-US" sz="1800" b="1" dirty="0" smtClean="0">
                <a:solidFill>
                  <a:schemeClr val="tx1"/>
                </a:solidFill>
              </a:rPr>
              <a:t>are.</a:t>
            </a:r>
          </a:p>
          <a:p>
            <a:pPr marL="0" indent="0">
              <a:buNone/>
            </a:pPr>
            <a:r>
              <a:rPr lang="en-US" b="1" dirty="0" smtClean="0">
                <a:solidFill>
                  <a:schemeClr val="tx1"/>
                </a:solidFill>
              </a:rPr>
              <a:t>Volume </a:t>
            </a:r>
            <a:r>
              <a:rPr lang="en-US" b="1" dirty="0">
                <a:solidFill>
                  <a:schemeClr val="tx1"/>
                </a:solidFill>
              </a:rPr>
              <a:t>2 – </a:t>
            </a:r>
            <a:r>
              <a:rPr lang="en-US" b="1" dirty="0" smtClean="0">
                <a:solidFill>
                  <a:schemeClr val="tx1"/>
                </a:solidFill>
              </a:rPr>
              <a:t>Documentation</a:t>
            </a:r>
          </a:p>
          <a:p>
            <a:pPr lvl="1"/>
            <a:r>
              <a:rPr lang="en-US" sz="1800" b="1" dirty="0" smtClean="0">
                <a:solidFill>
                  <a:schemeClr val="tx1"/>
                </a:solidFill>
              </a:rPr>
              <a:t>Description of Documentation Needed to Comply with SWMM – SSP, SWPPP, Drawings</a:t>
            </a:r>
          </a:p>
          <a:p>
            <a:pPr lvl="1"/>
            <a:r>
              <a:rPr lang="en-US" sz="1800" b="1" dirty="0" smtClean="0">
                <a:solidFill>
                  <a:schemeClr val="tx1"/>
                </a:solidFill>
              </a:rPr>
              <a:t>Similar to Appendix in 2016 SWMM – Volume 1</a:t>
            </a:r>
          </a:p>
          <a:p>
            <a:pPr marL="0" indent="0">
              <a:buNone/>
            </a:pPr>
            <a:r>
              <a:rPr lang="en-US" b="1" dirty="0" smtClean="0">
                <a:solidFill>
                  <a:schemeClr val="tx1"/>
                </a:solidFill>
              </a:rPr>
              <a:t>Volume </a:t>
            </a:r>
            <a:r>
              <a:rPr lang="en-US" b="1" dirty="0">
                <a:solidFill>
                  <a:schemeClr val="tx1"/>
                </a:solidFill>
              </a:rPr>
              <a:t>3 – </a:t>
            </a:r>
            <a:r>
              <a:rPr lang="en-US" b="1" dirty="0" smtClean="0">
                <a:solidFill>
                  <a:schemeClr val="tx1"/>
                </a:solidFill>
              </a:rPr>
              <a:t>Construction Stormwater Pollution Prevention BMPs</a:t>
            </a:r>
          </a:p>
          <a:p>
            <a:pPr lvl="1"/>
            <a:r>
              <a:rPr lang="en-US" sz="2000" b="1" dirty="0" smtClean="0">
                <a:solidFill>
                  <a:schemeClr val="tx1"/>
                </a:solidFill>
              </a:rPr>
              <a:t>Design criteria for BMPs for temporary erosion and sediment control during construction.</a:t>
            </a:r>
          </a:p>
          <a:p>
            <a:pPr lvl="1"/>
            <a:r>
              <a:rPr lang="en-US" sz="2000" b="1" dirty="0" smtClean="0">
                <a:solidFill>
                  <a:schemeClr val="tx1"/>
                </a:solidFill>
              </a:rPr>
              <a:t>Similar to 2016 SWMM -  </a:t>
            </a:r>
            <a:r>
              <a:rPr lang="en-US" sz="2000" b="1" dirty="0">
                <a:solidFill>
                  <a:schemeClr val="tx1"/>
                </a:solidFill>
              </a:rPr>
              <a:t>Volume 2</a:t>
            </a:r>
            <a:r>
              <a:rPr lang="en-US" sz="2000" b="1" dirty="0" smtClean="0">
                <a:solidFill>
                  <a:schemeClr val="tx1"/>
                </a:solidFill>
              </a:rPr>
              <a:t>.</a:t>
            </a:r>
          </a:p>
          <a:p>
            <a:pPr marL="0" indent="0">
              <a:buNone/>
            </a:pPr>
            <a:r>
              <a:rPr lang="en-US" b="1" dirty="0" smtClean="0">
                <a:solidFill>
                  <a:schemeClr val="tx1"/>
                </a:solidFill>
              </a:rPr>
              <a:t>Volume </a:t>
            </a:r>
            <a:r>
              <a:rPr lang="en-US" b="1" dirty="0">
                <a:solidFill>
                  <a:schemeClr val="tx1"/>
                </a:solidFill>
              </a:rPr>
              <a:t>4 – </a:t>
            </a:r>
            <a:r>
              <a:rPr lang="en-US" b="1" dirty="0" smtClean="0">
                <a:solidFill>
                  <a:schemeClr val="tx1"/>
                </a:solidFill>
              </a:rPr>
              <a:t>Best Management Practices Library</a:t>
            </a:r>
          </a:p>
          <a:p>
            <a:pPr lvl="1"/>
            <a:r>
              <a:rPr lang="en-US" sz="2000" b="1" dirty="0" smtClean="0">
                <a:solidFill>
                  <a:schemeClr val="tx1"/>
                </a:solidFill>
              </a:rPr>
              <a:t>Design criteria for all permanent stormwater BMPs.  </a:t>
            </a:r>
            <a:endParaRPr lang="en-US" sz="2000" b="1" dirty="0">
              <a:solidFill>
                <a:schemeClr val="tx1"/>
              </a:solidFill>
            </a:endParaRPr>
          </a:p>
          <a:p>
            <a:pPr lvl="1"/>
            <a:r>
              <a:rPr lang="en-US" sz="2000" b="1" dirty="0" smtClean="0">
                <a:solidFill>
                  <a:schemeClr val="tx1"/>
                </a:solidFill>
              </a:rPr>
              <a:t>Similar to 2016 SWMM – Volumes 3, 5, 6</a:t>
            </a:r>
          </a:p>
          <a:p>
            <a:pPr marL="0" lvl="1" indent="0">
              <a:spcBef>
                <a:spcPts val="750"/>
              </a:spcBef>
              <a:buNone/>
            </a:pPr>
            <a:r>
              <a:rPr lang="en-US" sz="2100" b="1" dirty="0">
                <a:solidFill>
                  <a:schemeClr val="tx1"/>
                </a:solidFill>
              </a:rPr>
              <a:t>Volume 5 – </a:t>
            </a:r>
            <a:r>
              <a:rPr lang="en-US" sz="2100" b="1" dirty="0" smtClean="0">
                <a:solidFill>
                  <a:schemeClr val="tx1"/>
                </a:solidFill>
              </a:rPr>
              <a:t>Stormwater Conveyance Design</a:t>
            </a:r>
            <a:endParaRPr lang="en-US" sz="2100" b="1" dirty="0">
              <a:solidFill>
                <a:schemeClr val="tx1"/>
              </a:solidFill>
            </a:endParaRPr>
          </a:p>
          <a:p>
            <a:pPr lvl="1"/>
            <a:r>
              <a:rPr lang="en-US" sz="2000" b="1" dirty="0" smtClean="0">
                <a:solidFill>
                  <a:schemeClr val="tx1"/>
                </a:solidFill>
              </a:rPr>
              <a:t>Information on how to design conveyance system, approved materials, etc.</a:t>
            </a:r>
          </a:p>
          <a:p>
            <a:pPr lvl="1"/>
            <a:r>
              <a:rPr lang="en-US" sz="2000" b="1" dirty="0" smtClean="0">
                <a:solidFill>
                  <a:schemeClr val="tx1"/>
                </a:solidFill>
              </a:rPr>
              <a:t>Similar to 2016 SWMM - Volume 3.</a:t>
            </a:r>
          </a:p>
          <a:p>
            <a:pPr marL="0" lvl="1" indent="0">
              <a:spcBef>
                <a:spcPts val="750"/>
              </a:spcBef>
              <a:buNone/>
            </a:pPr>
            <a:r>
              <a:rPr lang="en-US" sz="2100" b="1" dirty="0">
                <a:solidFill>
                  <a:schemeClr val="tx1"/>
                </a:solidFill>
              </a:rPr>
              <a:t>Volume 6 – Source </a:t>
            </a:r>
            <a:r>
              <a:rPr lang="en-US" sz="2100" b="1" dirty="0" smtClean="0">
                <a:solidFill>
                  <a:schemeClr val="tx1"/>
                </a:solidFill>
              </a:rPr>
              <a:t>Control</a:t>
            </a:r>
          </a:p>
          <a:p>
            <a:pPr lvl="1"/>
            <a:r>
              <a:rPr lang="en-US" sz="2000" b="1" dirty="0">
                <a:solidFill>
                  <a:schemeClr val="tx1"/>
                </a:solidFill>
              </a:rPr>
              <a:t>Information about long-term BMPs required on sites for source control.</a:t>
            </a:r>
          </a:p>
          <a:p>
            <a:pPr lvl="1"/>
            <a:r>
              <a:rPr lang="en-US" sz="2000" b="1" dirty="0" smtClean="0">
                <a:solidFill>
                  <a:schemeClr val="tx1"/>
                </a:solidFill>
              </a:rPr>
              <a:t>Similar to 2016 – SWMM – Volume 4</a:t>
            </a:r>
            <a:endParaRPr lang="en-US" sz="2000" b="1" dirty="0">
              <a:solidFill>
                <a:schemeClr val="tx1"/>
              </a:solidFill>
            </a:endParaRPr>
          </a:p>
          <a:p>
            <a:pPr lvl="1"/>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181680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City Updates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b="1" dirty="0" smtClean="0">
                <a:solidFill>
                  <a:schemeClr val="tx1"/>
                </a:solidFill>
              </a:rPr>
              <a:t>Only 9 Minimum Requirements</a:t>
            </a:r>
          </a:p>
          <a:p>
            <a:r>
              <a:rPr lang="en-US" b="1" dirty="0" smtClean="0">
                <a:solidFill>
                  <a:schemeClr val="tx1"/>
                </a:solidFill>
              </a:rPr>
              <a:t>One Additional Protective Measure – Infrastructure Protection (Was MR#10)</a:t>
            </a:r>
          </a:p>
          <a:p>
            <a:pPr lvl="1"/>
            <a:r>
              <a:rPr lang="en-US" b="1" dirty="0" smtClean="0">
                <a:solidFill>
                  <a:schemeClr val="tx1"/>
                </a:solidFill>
              </a:rPr>
              <a:t>Updated so City of Tacoma makes determination of mitigation needs to protect our system.</a:t>
            </a:r>
          </a:p>
          <a:p>
            <a:pPr marL="171450" lvl="1">
              <a:spcBef>
                <a:spcPts val="750"/>
              </a:spcBef>
            </a:pPr>
            <a:r>
              <a:rPr lang="en-US" sz="2100" b="1" dirty="0">
                <a:solidFill>
                  <a:schemeClr val="tx1"/>
                </a:solidFill>
              </a:rPr>
              <a:t>New BMPs</a:t>
            </a:r>
          </a:p>
          <a:p>
            <a:pPr marL="514350" lvl="2">
              <a:spcBef>
                <a:spcPts val="750"/>
              </a:spcBef>
            </a:pPr>
            <a:r>
              <a:rPr lang="en-US" b="1" dirty="0" smtClean="0">
                <a:solidFill>
                  <a:schemeClr val="tx1"/>
                </a:solidFill>
              </a:rPr>
              <a:t>Portable Sediment Tank</a:t>
            </a:r>
          </a:p>
          <a:p>
            <a:pPr marL="514350" lvl="2">
              <a:spcBef>
                <a:spcPts val="750"/>
              </a:spcBef>
            </a:pPr>
            <a:r>
              <a:rPr lang="en-US" b="1" dirty="0" smtClean="0">
                <a:solidFill>
                  <a:schemeClr val="tx1"/>
                </a:solidFill>
              </a:rPr>
              <a:t>Discharge to Wastewater System</a:t>
            </a:r>
          </a:p>
          <a:p>
            <a:pPr marL="514350" lvl="2">
              <a:spcBef>
                <a:spcPts val="750"/>
              </a:spcBef>
            </a:pPr>
            <a:r>
              <a:rPr lang="en-US" b="1" dirty="0" smtClean="0">
                <a:solidFill>
                  <a:schemeClr val="tx1"/>
                </a:solidFill>
              </a:rPr>
              <a:t>Rooftop Dog Run</a:t>
            </a:r>
          </a:p>
          <a:p>
            <a:pPr marL="171450" lvl="1">
              <a:spcBef>
                <a:spcPts val="750"/>
              </a:spcBef>
            </a:pPr>
            <a:r>
              <a:rPr lang="en-US" sz="2100" b="1" dirty="0">
                <a:solidFill>
                  <a:schemeClr val="tx1"/>
                </a:solidFill>
              </a:rPr>
              <a:t>Updates throughout that clarify language</a:t>
            </a:r>
            <a:r>
              <a:rPr lang="en-US" sz="2100" b="1" dirty="0" smtClean="0">
                <a:solidFill>
                  <a:schemeClr val="tx1"/>
                </a:solidFill>
              </a:rPr>
              <a:t>.</a:t>
            </a:r>
          </a:p>
          <a:p>
            <a:pPr marL="171450" lvl="1">
              <a:spcBef>
                <a:spcPts val="750"/>
              </a:spcBef>
            </a:pPr>
            <a:r>
              <a:rPr lang="en-US" sz="2100" b="1" dirty="0" smtClean="0">
                <a:solidFill>
                  <a:schemeClr val="tx1"/>
                </a:solidFill>
              </a:rPr>
              <a:t>Gender neutrality updates to language throughout.</a:t>
            </a:r>
          </a:p>
          <a:p>
            <a:pPr marL="171450" lvl="1">
              <a:spcBef>
                <a:spcPts val="750"/>
              </a:spcBef>
            </a:pPr>
            <a:r>
              <a:rPr lang="en-US" sz="2100" b="1" dirty="0" smtClean="0">
                <a:solidFill>
                  <a:schemeClr val="tx1"/>
                </a:solidFill>
              </a:rPr>
              <a:t>Changes to use similar terms throughout.</a:t>
            </a:r>
          </a:p>
          <a:p>
            <a:pPr marL="171450" lvl="1">
              <a:spcBef>
                <a:spcPts val="750"/>
              </a:spcBef>
            </a:pPr>
            <a:endParaRPr lang="en-US" sz="21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127709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sz="4400" dirty="0" smtClean="0"/>
              <a:t>Tacoma Municipal Code Update</a:t>
            </a:r>
            <a:endParaRPr lang="en-US" sz="4400" dirty="0"/>
          </a:p>
        </p:txBody>
      </p:sp>
      <p:sp>
        <p:nvSpPr>
          <p:cNvPr id="3" name="Content Placeholder 2"/>
          <p:cNvSpPr>
            <a:spLocks noGrp="1"/>
          </p:cNvSpPr>
          <p:nvPr>
            <p:ph idx="1"/>
          </p:nvPr>
        </p:nvSpPr>
        <p:spPr/>
        <p:txBody>
          <a:bodyPr>
            <a:normAutofit lnSpcReduction="10000"/>
          </a:bodyPr>
          <a:lstStyle/>
          <a:p>
            <a:r>
              <a:rPr lang="en-US" b="1" dirty="0">
                <a:solidFill>
                  <a:schemeClr val="tx1"/>
                </a:solidFill>
              </a:rPr>
              <a:t>TMC  12.08 will be divided into 4 sections</a:t>
            </a:r>
          </a:p>
          <a:p>
            <a:pPr lvl="1"/>
            <a:r>
              <a:rPr lang="en-US" b="1" dirty="0">
                <a:solidFill>
                  <a:schemeClr val="tx1"/>
                </a:solidFill>
              </a:rPr>
              <a:t>12.08A – General Administration</a:t>
            </a:r>
          </a:p>
          <a:p>
            <a:pPr lvl="1"/>
            <a:r>
              <a:rPr lang="en-US" b="1" dirty="0">
                <a:solidFill>
                  <a:schemeClr val="tx1"/>
                </a:solidFill>
              </a:rPr>
              <a:t>12.08B – Use of Sanitary Sewer</a:t>
            </a:r>
          </a:p>
          <a:p>
            <a:pPr lvl="1"/>
            <a:r>
              <a:rPr lang="en-US" b="1" dirty="0">
                <a:solidFill>
                  <a:schemeClr val="tx1"/>
                </a:solidFill>
              </a:rPr>
              <a:t>12.08C – Industrial Wastewater Pretreatment Program</a:t>
            </a:r>
          </a:p>
          <a:p>
            <a:pPr lvl="1"/>
            <a:r>
              <a:rPr lang="en-US" b="1" dirty="0">
                <a:solidFill>
                  <a:schemeClr val="tx1"/>
                </a:solidFill>
              </a:rPr>
              <a:t>12.08D – Stormwater Management</a:t>
            </a:r>
          </a:p>
          <a:p>
            <a:r>
              <a:rPr lang="en-US" b="1" dirty="0">
                <a:solidFill>
                  <a:schemeClr val="tx1"/>
                </a:solidFill>
              </a:rPr>
              <a:t>New code will go into effect July 1, 2021</a:t>
            </a:r>
          </a:p>
          <a:p>
            <a:r>
              <a:rPr lang="en-US" b="1" dirty="0">
                <a:solidFill>
                  <a:schemeClr val="tx1"/>
                </a:solidFill>
              </a:rPr>
              <a:t>A few minor revisions to 12.08D for compliance with the 2019 NPDES SW Permit</a:t>
            </a:r>
          </a:p>
          <a:p>
            <a:r>
              <a:rPr lang="en-US" b="1" dirty="0">
                <a:solidFill>
                  <a:schemeClr val="tx1"/>
                </a:solidFill>
              </a:rPr>
              <a:t>No substantive changes / Updates for clarity</a:t>
            </a:r>
          </a:p>
          <a:p>
            <a:r>
              <a:rPr lang="en-US" b="1" dirty="0">
                <a:solidFill>
                  <a:schemeClr val="tx1"/>
                </a:solidFill>
              </a:rPr>
              <a:t>Officially changes name from “Surface Water” to “Stormwater”</a:t>
            </a:r>
          </a:p>
          <a:p>
            <a:r>
              <a:rPr lang="en-US" b="1" dirty="0">
                <a:solidFill>
                  <a:schemeClr val="tx1"/>
                </a:solidFill>
              </a:rPr>
              <a:t>Use 12.08A and 12.08D to understand stormwater code </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009102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Please Use Q&amp;A…and a joke!</a:t>
            </a:r>
            <a:endParaRPr lang="en-US" dirty="0"/>
          </a:p>
        </p:txBody>
      </p:sp>
      <p:sp>
        <p:nvSpPr>
          <p:cNvPr id="3" name="Content Placeholder 2"/>
          <p:cNvSpPr>
            <a:spLocks noGrp="1"/>
          </p:cNvSpPr>
          <p:nvPr>
            <p:ph idx="1"/>
          </p:nvPr>
        </p:nvSpPr>
        <p:spPr/>
        <p:txBody>
          <a:bodyPr/>
          <a:lstStyle/>
          <a:p>
            <a:endParaRPr lang="en-US" b="1" dirty="0" smtClean="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Q.  Why did the tomato go out with a prune?</a:t>
            </a: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A. Because it couldn’t find a date!</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glow rad="228600">
                    <a:schemeClr val="accent1">
                      <a:satMod val="175000"/>
                      <a:alpha val="40000"/>
                    </a:schemeClr>
                  </a:glow>
                </a:effectLst>
              </a:rPr>
              <a:t>SWMM Update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9467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p:cNvPicPr>
            <a:picLocks noGrp="1" noChangeAspect="1"/>
          </p:cNvPicPr>
          <p:nvPr>
            <p:ph idx="1"/>
          </p:nvPr>
        </p:nvPicPr>
        <p:blipFill>
          <a:blip r:embed="rId3"/>
          <a:stretch>
            <a:fillRect/>
          </a:stretch>
        </p:blipFill>
        <p:spPr>
          <a:xfrm>
            <a:off x="1625075" y="1600200"/>
            <a:ext cx="5893850" cy="4525963"/>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effectLst>
                  <a:glow rad="228600">
                    <a:schemeClr val="accent1">
                      <a:satMod val="175000"/>
                      <a:alpha val="40000"/>
                    </a:schemeClr>
                  </a:glow>
                </a:effectLst>
              </a:rPr>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692215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SWMM – Minimum Requirements (MRs)</a:t>
            </a:r>
            <a:endParaRPr lang="en-US" dirty="0"/>
          </a:p>
        </p:txBody>
      </p:sp>
      <p:sp>
        <p:nvSpPr>
          <p:cNvPr id="3" name="Content Placeholder 2"/>
          <p:cNvSpPr>
            <a:spLocks noGrp="1"/>
          </p:cNvSpPr>
          <p:nvPr>
            <p:ph idx="1"/>
          </p:nvPr>
        </p:nvSpPr>
        <p:spPr>
          <a:xfrm>
            <a:off x="457200" y="1905000"/>
            <a:ext cx="8229600" cy="4343400"/>
          </a:xfrm>
        </p:spPr>
        <p:txBody>
          <a:bodyPr>
            <a:normAutofit fontScale="92500"/>
          </a:bodyPr>
          <a:lstStyle/>
          <a:p>
            <a:r>
              <a:rPr lang="en-US" b="1" dirty="0" smtClean="0">
                <a:solidFill>
                  <a:schemeClr val="tx1"/>
                </a:solidFill>
              </a:rPr>
              <a:t>MR #1 – Preparation of Stormwater Site Plans</a:t>
            </a:r>
          </a:p>
          <a:p>
            <a:r>
              <a:rPr lang="en-US" b="1" dirty="0" smtClean="0">
                <a:solidFill>
                  <a:schemeClr val="tx1"/>
                </a:solidFill>
              </a:rPr>
              <a:t>MR #2 – Construction Stormwater Pollution Prevention</a:t>
            </a:r>
          </a:p>
          <a:p>
            <a:r>
              <a:rPr lang="en-US" b="1" dirty="0" smtClean="0">
                <a:solidFill>
                  <a:schemeClr val="tx1"/>
                </a:solidFill>
              </a:rPr>
              <a:t>MR #3 – Source Control</a:t>
            </a:r>
          </a:p>
          <a:p>
            <a:r>
              <a:rPr lang="en-US" b="1" dirty="0" smtClean="0">
                <a:solidFill>
                  <a:schemeClr val="tx1"/>
                </a:solidFill>
              </a:rPr>
              <a:t>MR #4 – Preserving Drainage Patterns and Outfalls</a:t>
            </a:r>
          </a:p>
          <a:p>
            <a:r>
              <a:rPr lang="en-US" b="1" dirty="0" smtClean="0">
                <a:solidFill>
                  <a:schemeClr val="tx1"/>
                </a:solidFill>
              </a:rPr>
              <a:t>MR #5 – Onsite Stormwater Management</a:t>
            </a:r>
          </a:p>
          <a:p>
            <a:r>
              <a:rPr lang="en-US" b="1" dirty="0" smtClean="0">
                <a:solidFill>
                  <a:schemeClr val="tx1"/>
                </a:solidFill>
              </a:rPr>
              <a:t>MR #6 – Stormwater Treatment</a:t>
            </a:r>
          </a:p>
          <a:p>
            <a:r>
              <a:rPr lang="en-US" b="1" dirty="0" smtClean="0">
                <a:solidFill>
                  <a:schemeClr val="tx1"/>
                </a:solidFill>
              </a:rPr>
              <a:t>MR #7 – Flow Control</a:t>
            </a:r>
          </a:p>
          <a:p>
            <a:r>
              <a:rPr lang="en-US" b="1" dirty="0" smtClean="0">
                <a:solidFill>
                  <a:schemeClr val="tx1"/>
                </a:solidFill>
              </a:rPr>
              <a:t>MR #8 – Wetlands Protection</a:t>
            </a:r>
          </a:p>
          <a:p>
            <a:r>
              <a:rPr lang="en-US" b="1" dirty="0" smtClean="0">
                <a:solidFill>
                  <a:schemeClr val="tx1"/>
                </a:solidFill>
              </a:rPr>
              <a:t>MR #9 – Operation and Maintenance</a:t>
            </a:r>
          </a:p>
          <a:p>
            <a:r>
              <a:rPr lang="en-US" b="1" dirty="0" smtClean="0">
                <a:solidFill>
                  <a:schemeClr val="tx1"/>
                </a:solidFill>
              </a:rPr>
              <a:t>Additional Protective Measure – Infrastructure Protection</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9657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276600"/>
          </a:xfrm>
        </p:spPr>
        <p:txBody>
          <a:bodyPr/>
          <a:lstStyle/>
          <a:p>
            <a:r>
              <a:rPr lang="en-US" sz="6000" dirty="0" smtClean="0"/>
              <a:t>How to Successfully Complete a Stormwater Site Plan</a:t>
            </a:r>
            <a:endParaRPr lang="en-US" sz="6000" dirty="0"/>
          </a:p>
        </p:txBody>
      </p:sp>
      <p:sp>
        <p:nvSpPr>
          <p:cNvPr id="3" name="Content Placeholder 2"/>
          <p:cNvSpPr>
            <a:spLocks noGrp="1"/>
          </p:cNvSpPr>
          <p:nvPr>
            <p:ph idx="1"/>
          </p:nvPr>
        </p:nvSpPr>
        <p:spPr>
          <a:xfrm>
            <a:off x="457200" y="4648200"/>
            <a:ext cx="8229600" cy="1477963"/>
          </a:xfrm>
        </p:spPr>
        <p:txBody>
          <a:bodyPr>
            <a:normAutofit lnSpcReduction="10000"/>
          </a:bodyPr>
          <a:lstStyle/>
          <a:p>
            <a:r>
              <a:rPr lang="en-US" dirty="0" smtClean="0"/>
              <a:t>The story, names, characters and circumstances portrayed in this example are fictitious.  Any similarities to actual projects are coincidental.  No animals were harmed in the making of this presentation.  </a:t>
            </a:r>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7091375" y="4384695"/>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721823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000" dirty="0" smtClean="0"/>
              <a:t>Step 1: Do I Even Need a Stormwater Site Plan?</a:t>
            </a:r>
            <a:endParaRPr lang="en-US" sz="4000"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To make this decision, Answer the Following Questions:</a:t>
            </a:r>
          </a:p>
          <a:p>
            <a:pPr marL="457200" indent="-457200">
              <a:buFont typeface="+mj-lt"/>
              <a:buAutoNum type="arabicPeriod"/>
            </a:pPr>
            <a:r>
              <a:rPr lang="en-US" b="1" dirty="0" smtClean="0">
                <a:solidFill>
                  <a:schemeClr val="tx1"/>
                </a:solidFill>
              </a:rPr>
              <a:t>Is the Project Exempt</a:t>
            </a:r>
          </a:p>
          <a:p>
            <a:pPr marL="457200" indent="-457200">
              <a:buFont typeface="+mj-lt"/>
              <a:buAutoNum type="arabicPeriod"/>
            </a:pPr>
            <a:r>
              <a:rPr lang="en-US" b="1" dirty="0" smtClean="0">
                <a:solidFill>
                  <a:schemeClr val="tx1"/>
                </a:solidFill>
              </a:rPr>
              <a:t>What is the Project?</a:t>
            </a:r>
          </a:p>
          <a:p>
            <a:pPr marL="457200" indent="-457200">
              <a:buFont typeface="+mj-lt"/>
              <a:buAutoNum type="arabicPeriod"/>
            </a:pPr>
            <a:r>
              <a:rPr lang="en-US" b="1" dirty="0" smtClean="0">
                <a:solidFill>
                  <a:schemeClr val="tx1"/>
                </a:solidFill>
              </a:rPr>
              <a:t>Where is the Project?</a:t>
            </a:r>
            <a:endParaRPr lang="en-US"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8192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9960"/>
          </a:xfrm>
        </p:spPr>
        <p:txBody>
          <a:bodyPr wrap="square">
            <a:spAutoFit/>
          </a:bodyPr>
          <a:lstStyle/>
          <a:p>
            <a:pPr algn="ctr"/>
            <a:r>
              <a:rPr lang="en-US" sz="4000" dirty="0" smtClean="0"/>
              <a:t>Welcome – Meet the Presentation Team</a:t>
            </a:r>
            <a:endParaRPr lang="en-US" sz="4000" dirty="0"/>
          </a:p>
        </p:txBody>
      </p:sp>
      <p:sp>
        <p:nvSpPr>
          <p:cNvPr id="11"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12" name="Straight Connector 11"/>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265898" y="881384"/>
            <a:ext cx="8612204" cy="5029200"/>
          </a:xfrm>
        </p:spPr>
        <p:txBody>
          <a:bodyPr>
            <a:normAutofit fontScale="25000" lnSpcReduction="20000"/>
          </a:bodyPr>
          <a:lstStyle/>
          <a:p>
            <a:pPr marL="0" indent="0">
              <a:buNone/>
            </a:pPr>
            <a:r>
              <a:rPr lang="en-US" dirty="0" smtClean="0"/>
              <a:t>		</a:t>
            </a:r>
            <a:endParaRPr lang="en-US" sz="4000" dirty="0" smtClean="0"/>
          </a:p>
          <a:p>
            <a:pPr marL="0" indent="0">
              <a:buNone/>
            </a:pPr>
            <a:r>
              <a:rPr lang="en-US" sz="4000" dirty="0">
                <a:solidFill>
                  <a:schemeClr val="tx1"/>
                </a:solidFill>
              </a:rPr>
              <a:t>	</a:t>
            </a:r>
            <a:r>
              <a:rPr lang="en-US" sz="4000" dirty="0" smtClean="0">
                <a:solidFill>
                  <a:schemeClr val="tx1"/>
                </a:solidFill>
              </a:rPr>
              <a:t>	</a:t>
            </a:r>
            <a:r>
              <a:rPr lang="en-US" sz="6400" b="1" dirty="0" smtClean="0">
                <a:solidFill>
                  <a:schemeClr val="tx1"/>
                </a:solidFill>
              </a:rPr>
              <a:t>Mieke Hoppin - Environmental Services (ES) </a:t>
            </a:r>
          </a:p>
          <a:p>
            <a:pPr lvl="5"/>
            <a:r>
              <a:rPr lang="en-US" sz="6400" b="1" dirty="0">
                <a:solidFill>
                  <a:schemeClr val="tx1"/>
                </a:solidFill>
              </a:rPr>
              <a:t>Stormwater Management Manual Update Lead</a:t>
            </a:r>
          </a:p>
          <a:p>
            <a:pPr lvl="5"/>
            <a:r>
              <a:rPr lang="en-US" sz="6400" b="1" dirty="0">
                <a:solidFill>
                  <a:schemeClr val="tx1"/>
                </a:solidFill>
              </a:rPr>
              <a:t>Today: </a:t>
            </a:r>
            <a:r>
              <a:rPr lang="en-US" sz="6400" b="1" dirty="0" smtClean="0">
                <a:solidFill>
                  <a:schemeClr val="tx1"/>
                </a:solidFill>
              </a:rPr>
              <a:t>Co Presenter</a:t>
            </a:r>
          </a:p>
          <a:p>
            <a:pPr marL="2286000" lvl="5" indent="0">
              <a:buNone/>
            </a:pPr>
            <a:endParaRPr lang="en-US" sz="6400" b="1" dirty="0">
              <a:solidFill>
                <a:schemeClr val="tx1"/>
              </a:solidFill>
            </a:endParaRPr>
          </a:p>
          <a:p>
            <a:pPr marL="1028700" lvl="7" indent="0">
              <a:spcBef>
                <a:spcPts val="750"/>
              </a:spcBef>
              <a:buNone/>
            </a:pPr>
            <a:r>
              <a:rPr lang="en-US" sz="6400" b="1" dirty="0" smtClean="0">
                <a:solidFill>
                  <a:schemeClr val="tx1"/>
                </a:solidFill>
              </a:rPr>
              <a:t>	</a:t>
            </a:r>
            <a:r>
              <a:rPr lang="en-US" sz="6400" b="1" dirty="0">
                <a:solidFill>
                  <a:schemeClr val="tx1"/>
                </a:solidFill>
              </a:rPr>
              <a:t>Joy Rodriguez - Planning and Development Services (PDS)</a:t>
            </a:r>
          </a:p>
          <a:p>
            <a:pPr lvl="5"/>
            <a:r>
              <a:rPr lang="en-US" sz="6400" b="1" dirty="0">
                <a:solidFill>
                  <a:schemeClr val="tx1"/>
                </a:solidFill>
              </a:rPr>
              <a:t>Principal Engineer – Site and Building Group </a:t>
            </a:r>
          </a:p>
          <a:p>
            <a:pPr lvl="5"/>
            <a:r>
              <a:rPr lang="en-US" sz="6400" b="1" dirty="0">
                <a:solidFill>
                  <a:schemeClr val="tx1"/>
                </a:solidFill>
              </a:rPr>
              <a:t>Today: Co-Presenter</a:t>
            </a:r>
          </a:p>
          <a:p>
            <a:pPr marL="2286000" lvl="5" indent="0">
              <a:buNone/>
            </a:pPr>
            <a:endParaRPr lang="en-US" sz="6400" b="1" dirty="0" smtClean="0">
              <a:solidFill>
                <a:schemeClr val="tx1"/>
              </a:solidFill>
            </a:endParaRPr>
          </a:p>
          <a:p>
            <a:pPr marL="0" indent="0">
              <a:buNone/>
            </a:pPr>
            <a:r>
              <a:rPr lang="en-US" sz="6400" b="1" dirty="0" smtClean="0">
                <a:solidFill>
                  <a:schemeClr val="tx1"/>
                </a:solidFill>
              </a:rPr>
              <a:t>		Brenda Reifsnyder – </a:t>
            </a:r>
            <a:r>
              <a:rPr lang="en-US" sz="6400" b="1" dirty="0">
                <a:solidFill>
                  <a:schemeClr val="tx1"/>
                </a:solidFill>
              </a:rPr>
              <a:t>PDS</a:t>
            </a:r>
          </a:p>
          <a:p>
            <a:pPr lvl="5"/>
            <a:r>
              <a:rPr lang="en-US" sz="6400" b="1" dirty="0">
                <a:solidFill>
                  <a:schemeClr val="tx1"/>
                </a:solidFill>
              </a:rPr>
              <a:t>Permit </a:t>
            </a:r>
            <a:r>
              <a:rPr lang="en-US" sz="6400" b="1" dirty="0" smtClean="0">
                <a:solidFill>
                  <a:schemeClr val="tx1"/>
                </a:solidFill>
              </a:rPr>
              <a:t>Specialist Lead</a:t>
            </a:r>
            <a:r>
              <a:rPr lang="en-US" sz="6400" b="1" dirty="0">
                <a:solidFill>
                  <a:schemeClr val="tx1"/>
                </a:solidFill>
              </a:rPr>
              <a:t>			</a:t>
            </a:r>
          </a:p>
          <a:p>
            <a:pPr lvl="5"/>
            <a:r>
              <a:rPr lang="en-US" sz="6400" b="1" dirty="0">
                <a:solidFill>
                  <a:schemeClr val="tx1"/>
                </a:solidFill>
              </a:rPr>
              <a:t>Today: Special Guest </a:t>
            </a:r>
            <a:r>
              <a:rPr lang="en-US" sz="6400" b="1" dirty="0" smtClean="0">
                <a:solidFill>
                  <a:schemeClr val="tx1"/>
                </a:solidFill>
              </a:rPr>
              <a:t>Speaker</a:t>
            </a:r>
            <a:endParaRPr lang="en-US" sz="6400" b="1" dirty="0">
              <a:solidFill>
                <a:schemeClr val="tx1"/>
              </a:solidFill>
            </a:endParaRPr>
          </a:p>
          <a:p>
            <a:pPr lvl="4"/>
            <a:endParaRPr lang="en-US" sz="4000" dirty="0">
              <a:solidFill>
                <a:schemeClr val="tx1"/>
              </a:solidFill>
            </a:endParaRPr>
          </a:p>
          <a:p>
            <a:pPr marL="0" indent="0">
              <a:buNone/>
            </a:pPr>
            <a:r>
              <a:rPr lang="en-US" sz="2100" dirty="0">
                <a:solidFill>
                  <a:schemeClr val="tx1"/>
                </a:solidFill>
              </a:rPr>
              <a:t>	</a:t>
            </a:r>
            <a:r>
              <a:rPr lang="en-US" sz="2100" dirty="0" smtClean="0">
                <a:solidFill>
                  <a:schemeClr val="tx1"/>
                </a:solidFill>
              </a:rPr>
              <a:t>	</a:t>
            </a:r>
          </a:p>
          <a:p>
            <a:pPr marL="0" indent="0">
              <a:buNone/>
            </a:pPr>
            <a:r>
              <a:rPr lang="en-US" sz="2100" b="1" dirty="0">
                <a:solidFill>
                  <a:schemeClr val="tx1"/>
                </a:solidFill>
              </a:rPr>
              <a:t>	</a:t>
            </a:r>
            <a:r>
              <a:rPr lang="en-US" sz="2100" b="1" dirty="0" smtClean="0">
                <a:solidFill>
                  <a:schemeClr val="tx1"/>
                </a:solidFill>
              </a:rPr>
              <a:t>	</a:t>
            </a:r>
            <a:r>
              <a:rPr lang="en-US" sz="6400" b="1" dirty="0" smtClean="0">
                <a:solidFill>
                  <a:schemeClr val="tx1"/>
                </a:solidFill>
              </a:rPr>
              <a:t>Chris Johnson – </a:t>
            </a:r>
            <a:r>
              <a:rPr lang="en-US" sz="6400" b="1" dirty="0">
                <a:solidFill>
                  <a:schemeClr val="tx1"/>
                </a:solidFill>
              </a:rPr>
              <a:t>PDS</a:t>
            </a:r>
          </a:p>
          <a:p>
            <a:pPr lvl="5"/>
            <a:r>
              <a:rPr lang="en-US" sz="6400" b="1" dirty="0" smtClean="0">
                <a:solidFill>
                  <a:schemeClr val="tx1"/>
                </a:solidFill>
              </a:rPr>
              <a:t>Senior Principal Engineer – Site Development Group</a:t>
            </a:r>
            <a:r>
              <a:rPr lang="en-US" sz="6400" b="1" dirty="0">
                <a:solidFill>
                  <a:schemeClr val="tx1"/>
                </a:solidFill>
              </a:rPr>
              <a:t>	</a:t>
            </a:r>
          </a:p>
          <a:p>
            <a:pPr lvl="5"/>
            <a:r>
              <a:rPr lang="en-US" sz="6400" b="1" dirty="0">
                <a:solidFill>
                  <a:schemeClr val="tx1"/>
                </a:solidFill>
              </a:rPr>
              <a:t>Today: Special Guest Speaker</a:t>
            </a:r>
          </a:p>
          <a:p>
            <a:pPr marL="0" indent="0">
              <a:buNone/>
            </a:pPr>
            <a:endParaRPr lang="en-US" sz="2100" b="1" dirty="0">
              <a:solidFill>
                <a:schemeClr val="tx1"/>
              </a:solidFill>
            </a:endParaRPr>
          </a:p>
          <a:p>
            <a:pPr marL="0" indent="0">
              <a:buNone/>
            </a:pPr>
            <a:endParaRPr lang="en-US" sz="2100" b="1" dirty="0" smtClean="0">
              <a:solidFill>
                <a:schemeClr val="tx1"/>
              </a:solidFill>
            </a:endParaRPr>
          </a:p>
          <a:p>
            <a:pPr marL="0" indent="0">
              <a:buNone/>
            </a:pPr>
            <a:endParaRPr lang="en-US" sz="2100" b="1" dirty="0">
              <a:solidFill>
                <a:schemeClr val="tx1"/>
              </a:solidFill>
            </a:endParaRPr>
          </a:p>
          <a:p>
            <a:pPr marL="0" indent="0">
              <a:buNone/>
            </a:pPr>
            <a:endParaRPr lang="en-US" sz="2100" b="1" dirty="0" smtClean="0">
              <a:solidFill>
                <a:schemeClr val="tx1"/>
              </a:solidFill>
            </a:endParaRPr>
          </a:p>
          <a:p>
            <a:pPr marL="0" indent="0">
              <a:buNone/>
            </a:pPr>
            <a:endParaRPr lang="en-US" sz="2100" b="1" dirty="0">
              <a:solidFill>
                <a:schemeClr val="tx1"/>
              </a:solidFill>
            </a:endParaRPr>
          </a:p>
          <a:p>
            <a:pPr marL="0" indent="0">
              <a:buNone/>
            </a:pPr>
            <a:r>
              <a:rPr lang="en-US" sz="2100" b="1" dirty="0" smtClean="0">
                <a:solidFill>
                  <a:schemeClr val="tx1"/>
                </a:solidFill>
              </a:rPr>
              <a:t>		</a:t>
            </a:r>
            <a:r>
              <a:rPr lang="en-US" sz="6400" b="1" dirty="0" smtClean="0">
                <a:solidFill>
                  <a:schemeClr val="tx1"/>
                </a:solidFill>
              </a:rPr>
              <a:t>Merita </a:t>
            </a:r>
            <a:r>
              <a:rPr lang="en-US" sz="6400" b="1" dirty="0">
                <a:solidFill>
                  <a:schemeClr val="tx1"/>
                </a:solidFill>
              </a:rPr>
              <a:t>Trohimovich – ES</a:t>
            </a:r>
          </a:p>
          <a:p>
            <a:pPr lvl="5"/>
            <a:r>
              <a:rPr lang="en-US" sz="6400" b="1" dirty="0">
                <a:solidFill>
                  <a:schemeClr val="tx1"/>
                </a:solidFill>
              </a:rPr>
              <a:t>Principal Engineer – NPDES Group</a:t>
            </a:r>
          </a:p>
          <a:p>
            <a:pPr lvl="5"/>
            <a:r>
              <a:rPr lang="en-US" sz="6400" b="1" dirty="0">
                <a:solidFill>
                  <a:schemeClr val="tx1"/>
                </a:solidFill>
              </a:rPr>
              <a:t>Today: Presentation Facilitator</a:t>
            </a:r>
          </a:p>
          <a:p>
            <a:pPr marL="1028700" lvl="7" indent="0">
              <a:spcBef>
                <a:spcPts val="750"/>
              </a:spcBef>
              <a:buNone/>
            </a:pPr>
            <a:endParaRPr lang="en-US" dirty="0"/>
          </a:p>
        </p:txBody>
      </p:sp>
      <p:pic>
        <p:nvPicPr>
          <p:cNvPr id="14" name="Picture 13"/>
          <p:cNvPicPr>
            <a:picLocks noChangeAspect="1"/>
          </p:cNvPicPr>
          <p:nvPr/>
        </p:nvPicPr>
        <p:blipFill>
          <a:blip r:embed="rId3"/>
          <a:stretch>
            <a:fillRect/>
          </a:stretch>
        </p:blipFill>
        <p:spPr>
          <a:xfrm>
            <a:off x="566451" y="1066800"/>
            <a:ext cx="639162" cy="633865"/>
          </a:xfrm>
          <a:prstGeom prst="rect">
            <a:avLst/>
          </a:prstGeom>
        </p:spPr>
      </p:pic>
      <p:pic>
        <p:nvPicPr>
          <p:cNvPr id="15" name="Picture 14"/>
          <p:cNvPicPr>
            <a:picLocks noChangeAspect="1"/>
          </p:cNvPicPr>
          <p:nvPr/>
        </p:nvPicPr>
        <p:blipFill>
          <a:blip r:embed="rId4"/>
          <a:stretch>
            <a:fillRect/>
          </a:stretch>
        </p:blipFill>
        <p:spPr>
          <a:xfrm>
            <a:off x="531912" y="2057400"/>
            <a:ext cx="673463" cy="692170"/>
          </a:xfrm>
          <a:prstGeom prst="rect">
            <a:avLst/>
          </a:prstGeom>
        </p:spPr>
      </p:pic>
      <p:pic>
        <p:nvPicPr>
          <p:cNvPr id="16" name="Picture 15"/>
          <p:cNvPicPr>
            <a:picLocks noChangeAspect="1"/>
          </p:cNvPicPr>
          <p:nvPr/>
        </p:nvPicPr>
        <p:blipFill>
          <a:blip r:embed="rId5"/>
          <a:stretch>
            <a:fillRect/>
          </a:stretch>
        </p:blipFill>
        <p:spPr>
          <a:xfrm>
            <a:off x="514350" y="3048000"/>
            <a:ext cx="704850" cy="685800"/>
          </a:xfrm>
          <a:prstGeom prst="rect">
            <a:avLst/>
          </a:prstGeom>
        </p:spPr>
      </p:pic>
      <p:pic>
        <p:nvPicPr>
          <p:cNvPr id="17" name="Picture 16"/>
          <p:cNvPicPr>
            <a:picLocks noChangeAspect="1"/>
          </p:cNvPicPr>
          <p:nvPr/>
        </p:nvPicPr>
        <p:blipFill>
          <a:blip r:embed="rId6"/>
          <a:stretch>
            <a:fillRect/>
          </a:stretch>
        </p:blipFill>
        <p:spPr>
          <a:xfrm>
            <a:off x="533400" y="3962400"/>
            <a:ext cx="742950" cy="714375"/>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5105400"/>
            <a:ext cx="760456" cy="632575"/>
          </a:xfrm>
          <a:prstGeom prst="rect">
            <a:avLst/>
          </a:prstGeom>
        </p:spPr>
      </p:pic>
    </p:spTree>
    <p:extLst>
      <p:ext uri="{BB962C8B-B14F-4D97-AF65-F5344CB8AC3E}">
        <p14:creationId xmlns:p14="http://schemas.microsoft.com/office/powerpoint/2010/main" val="2648334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Coldest Ice Convenience Store</a:t>
            </a:r>
            <a:endParaRPr lang="en-US" sz="4000" dirty="0"/>
          </a:p>
        </p:txBody>
      </p:sp>
      <p:sp>
        <p:nvSpPr>
          <p:cNvPr id="3" name="Content Placeholder 2"/>
          <p:cNvSpPr>
            <a:spLocks noGrp="1"/>
          </p:cNvSpPr>
          <p:nvPr>
            <p:ph idx="1"/>
          </p:nvPr>
        </p:nvSpPr>
        <p:spPr>
          <a:xfrm>
            <a:off x="457200" y="838200"/>
            <a:ext cx="8229600" cy="5486400"/>
          </a:xfrm>
        </p:spPr>
        <p:txBody>
          <a:bodyPr>
            <a:normAutofit fontScale="77500" lnSpcReduction="20000"/>
          </a:bodyPr>
          <a:lstStyle/>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a:t>
            </a:r>
            <a:r>
              <a:rPr lang="en-US" b="1" dirty="0" smtClean="0">
                <a:solidFill>
                  <a:schemeClr val="tx1"/>
                </a:solidFill>
              </a:rPr>
              <a:t>along Frontage</a:t>
            </a:r>
            <a:r>
              <a:rPr lang="en-US" b="1" dirty="0">
                <a:solidFill>
                  <a:schemeClr val="tx1"/>
                </a:solidFill>
              </a:rPr>
              <a:t>: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a:t>
            </a:r>
            <a:r>
              <a:rPr lang="en-US" b="1" dirty="0" smtClean="0">
                <a:solidFill>
                  <a:schemeClr val="tx1"/>
                </a:solidFill>
              </a:rPr>
              <a:t>Vegetation Behind Back </a:t>
            </a:r>
            <a:r>
              <a:rPr lang="en-US" b="1" dirty="0">
                <a:solidFill>
                  <a:schemeClr val="tx1"/>
                </a:solidFill>
              </a:rPr>
              <a:t>of </a:t>
            </a:r>
            <a:r>
              <a:rPr lang="en-US" b="1" dirty="0" smtClean="0">
                <a:solidFill>
                  <a:schemeClr val="tx1"/>
                </a:solidFill>
              </a:rPr>
              <a:t>Sidewalk</a:t>
            </a:r>
            <a:r>
              <a:rPr lang="en-US" b="1" dirty="0">
                <a:solidFill>
                  <a:schemeClr val="tx1"/>
                </a:solidFill>
              </a:rPr>
              <a:t>: 1170 ft</a:t>
            </a:r>
            <a:r>
              <a:rPr lang="en-US" b="1" baseline="30000" dirty="0">
                <a:solidFill>
                  <a:schemeClr val="tx1"/>
                </a:solidFill>
              </a:rPr>
              <a:t>2</a:t>
            </a:r>
            <a:endParaRPr lang="en-US" sz="9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7331453" y="1004280"/>
            <a:ext cx="1807771" cy="369332"/>
          </a:xfrm>
          <a:prstGeom prst="rect">
            <a:avLst/>
          </a:prstGeom>
          <a:noFill/>
        </p:spPr>
        <p:txBody>
          <a:bodyPr wrap="square" rtlCol="0">
            <a:spAutoFit/>
          </a:bodyPr>
          <a:lstStyle/>
          <a:p>
            <a:r>
              <a:rPr lang="en-US" i="1" dirty="0">
                <a:solidFill>
                  <a:schemeClr val="accent1"/>
                </a:solidFill>
              </a:rPr>
              <a:t>E</a:t>
            </a:r>
            <a:r>
              <a:rPr lang="en-US" i="1" dirty="0" smtClean="0">
                <a:solidFill>
                  <a:schemeClr val="accent1"/>
                </a:solidFill>
              </a:rPr>
              <a:t>xample Project!</a:t>
            </a:r>
            <a:endParaRPr lang="en-US" i="1" dirty="0">
              <a:solidFill>
                <a:schemeClr val="accent1"/>
              </a:solidFill>
            </a:endParaRPr>
          </a:p>
        </p:txBody>
      </p:sp>
    </p:spTree>
    <p:extLst>
      <p:ext uri="{BB962C8B-B14F-4D97-AF65-F5344CB8AC3E}">
        <p14:creationId xmlns:p14="http://schemas.microsoft.com/office/powerpoint/2010/main" val="3276026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smtClean="0"/>
              <a:t>Is the Project Exempt?</a:t>
            </a:r>
            <a:endParaRPr lang="en-US" sz="4000" dirty="0"/>
          </a:p>
        </p:txBody>
      </p:sp>
      <p:sp>
        <p:nvSpPr>
          <p:cNvPr id="3" name="Content Placeholder 2"/>
          <p:cNvSpPr>
            <a:spLocks noGrp="1"/>
          </p:cNvSpPr>
          <p:nvPr>
            <p:ph idx="1"/>
          </p:nvPr>
        </p:nvSpPr>
        <p:spPr>
          <a:xfrm>
            <a:off x="457200" y="762000"/>
            <a:ext cx="8229600" cy="5638800"/>
          </a:xfrm>
        </p:spPr>
        <p:txBody>
          <a:bodyPr>
            <a:normAutofit fontScale="55000" lnSpcReduction="20000"/>
          </a:bodyPr>
          <a:lstStyle/>
          <a:p>
            <a:pPr marL="0" indent="0">
              <a:buNone/>
            </a:pPr>
            <a:r>
              <a:rPr lang="en-US" sz="2500" b="1" dirty="0" smtClean="0">
                <a:solidFill>
                  <a:schemeClr val="tx1"/>
                </a:solidFill>
              </a:rPr>
              <a:t>Is the project </a:t>
            </a:r>
            <a:r>
              <a:rPr lang="en-US" sz="2500" b="1" u="sng" dirty="0" smtClean="0">
                <a:solidFill>
                  <a:schemeClr val="tx1"/>
                </a:solidFill>
              </a:rPr>
              <a:t>solely</a:t>
            </a:r>
            <a:r>
              <a:rPr lang="en-US" sz="2500" b="1" dirty="0" smtClean="0">
                <a:solidFill>
                  <a:schemeClr val="tx1"/>
                </a:solidFill>
              </a:rPr>
              <a:t> one of the following:</a:t>
            </a:r>
          </a:p>
          <a:p>
            <a:pPr marL="342900" lvl="1" indent="-342900">
              <a:buFont typeface="Arial" pitchFamily="34" charset="0"/>
              <a:buChar char="•"/>
            </a:pPr>
            <a:r>
              <a:rPr lang="en-US" sz="2500" b="1" dirty="0">
                <a:solidFill>
                  <a:schemeClr val="tx1"/>
                </a:solidFill>
              </a:rPr>
              <a:t>Forest Practices</a:t>
            </a:r>
          </a:p>
          <a:p>
            <a:pPr lvl="1"/>
            <a:r>
              <a:rPr lang="en-US" b="1" dirty="0" smtClean="0">
                <a:solidFill>
                  <a:schemeClr val="tx1"/>
                </a:solidFill>
              </a:rPr>
              <a:t>Regulated under Title 222 WAC, except Class IV- General forest practices that are conversions from timberland to other uses.</a:t>
            </a:r>
          </a:p>
          <a:p>
            <a:pPr marL="342900" lvl="1" indent="-342900">
              <a:buFont typeface="Arial" pitchFamily="34" charset="0"/>
              <a:buChar char="•"/>
            </a:pPr>
            <a:r>
              <a:rPr lang="en-US" sz="2500" b="1" dirty="0">
                <a:solidFill>
                  <a:schemeClr val="tx1"/>
                </a:solidFill>
              </a:rPr>
              <a:t>Commercial Agriculture</a:t>
            </a:r>
          </a:p>
          <a:p>
            <a:pPr lvl="1"/>
            <a:r>
              <a:rPr lang="en-US" b="1" dirty="0" smtClean="0">
                <a:solidFill>
                  <a:schemeClr val="tx1"/>
                </a:solidFill>
              </a:rPr>
              <a:t>except conversion from timberland to agriculture and the construction of impervious surfaces</a:t>
            </a:r>
          </a:p>
          <a:p>
            <a:pPr marL="342900" lvl="1" indent="-342900">
              <a:buFont typeface="Arial" pitchFamily="34" charset="0"/>
              <a:buChar char="•"/>
            </a:pPr>
            <a:r>
              <a:rPr lang="en-US" sz="2500" b="1" dirty="0">
                <a:solidFill>
                  <a:schemeClr val="tx1"/>
                </a:solidFill>
              </a:rPr>
              <a:t>Oil and Gas Field Activities and Operations</a:t>
            </a:r>
          </a:p>
          <a:p>
            <a:pPr marL="342900" lvl="1" indent="-342900">
              <a:buFont typeface="Arial" pitchFamily="34" charset="0"/>
              <a:buChar char="•"/>
            </a:pPr>
            <a:r>
              <a:rPr lang="en-US" sz="2500" b="1" dirty="0">
                <a:solidFill>
                  <a:schemeClr val="tx1"/>
                </a:solidFill>
              </a:rPr>
              <a:t>Pavement Maintenance:</a:t>
            </a:r>
          </a:p>
          <a:p>
            <a:pPr lvl="1"/>
            <a:r>
              <a:rPr lang="en-US" b="1" dirty="0" smtClean="0">
                <a:solidFill>
                  <a:schemeClr val="tx1"/>
                </a:solidFill>
              </a:rPr>
              <a:t>Pothole and square cut patching</a:t>
            </a:r>
          </a:p>
          <a:p>
            <a:pPr lvl="1"/>
            <a:r>
              <a:rPr lang="en-US" b="1" dirty="0" smtClean="0">
                <a:solidFill>
                  <a:schemeClr val="tx1"/>
                </a:solidFill>
              </a:rPr>
              <a:t>Overlaying existing asphalt or concrete pavement with asphalt or concrete without expanding the area of coverage (overlaying permeable or pervious pavements with traditional (non-permeable) asphalt or pavement is not considered pavement maintenance).</a:t>
            </a:r>
          </a:p>
          <a:p>
            <a:pPr lvl="1"/>
            <a:r>
              <a:rPr lang="en-US" b="1" dirty="0" smtClean="0">
                <a:solidFill>
                  <a:schemeClr val="tx1"/>
                </a:solidFill>
              </a:rPr>
              <a:t>Shoulder grading</a:t>
            </a:r>
          </a:p>
          <a:p>
            <a:pPr lvl="1"/>
            <a:r>
              <a:rPr lang="en-US" b="1" dirty="0" smtClean="0">
                <a:solidFill>
                  <a:schemeClr val="tx1"/>
                </a:solidFill>
              </a:rPr>
              <a:t>Reshaping/regrading stormwater systems</a:t>
            </a:r>
          </a:p>
          <a:p>
            <a:pPr lvl="1"/>
            <a:r>
              <a:rPr lang="en-US" b="1" dirty="0" smtClean="0">
                <a:solidFill>
                  <a:schemeClr val="tx1"/>
                </a:solidFill>
              </a:rPr>
              <a:t>Crack sealing</a:t>
            </a:r>
          </a:p>
          <a:p>
            <a:pPr lvl="1"/>
            <a:r>
              <a:rPr lang="en-US" b="1" dirty="0" smtClean="0">
                <a:solidFill>
                  <a:schemeClr val="tx1"/>
                </a:solidFill>
              </a:rPr>
              <a:t>Resurfacing with in-kind material without expanding the road prism</a:t>
            </a:r>
          </a:p>
          <a:p>
            <a:pPr lvl="1"/>
            <a:r>
              <a:rPr lang="en-US" b="1" dirty="0" smtClean="0">
                <a:solidFill>
                  <a:schemeClr val="tx1"/>
                </a:solidFill>
              </a:rPr>
              <a:t>Pavement preservation activities that do not expand the road prism</a:t>
            </a:r>
          </a:p>
          <a:p>
            <a:pPr lvl="1"/>
            <a:r>
              <a:rPr lang="en-US" b="1" dirty="0" smtClean="0">
                <a:solidFill>
                  <a:schemeClr val="tx1"/>
                </a:solidFill>
              </a:rPr>
              <a:t>Vegetation maintenance</a:t>
            </a:r>
          </a:p>
          <a:p>
            <a:pPr lvl="1"/>
            <a:r>
              <a:rPr lang="en-US" b="1" dirty="0" smtClean="0">
                <a:solidFill>
                  <a:schemeClr val="tx1"/>
                </a:solidFill>
              </a:rPr>
              <a:t>Catch basin and pipe maintenance</a:t>
            </a:r>
          </a:p>
          <a:p>
            <a:pPr marL="342900" lvl="1" indent="-342900">
              <a:buFont typeface="Arial" pitchFamily="34" charset="0"/>
              <a:buChar char="•"/>
            </a:pPr>
            <a:r>
              <a:rPr lang="en-US" sz="2500" b="1" dirty="0">
                <a:solidFill>
                  <a:schemeClr val="tx1"/>
                </a:solidFill>
              </a:rPr>
              <a:t>Underground Utility Projects that replace the ground surface with in-kind material or material with similar runoff characteristics</a:t>
            </a:r>
          </a:p>
          <a:p>
            <a:pPr marL="342900" lvl="1" indent="-342900">
              <a:buFont typeface="Arial" pitchFamily="34" charset="0"/>
              <a:buChar char="•"/>
            </a:pPr>
            <a:r>
              <a:rPr lang="en-US" sz="2600" b="1" dirty="0">
                <a:solidFill>
                  <a:schemeClr val="tx1"/>
                </a:solidFill>
              </a:rPr>
              <a:t>Minor Land Disturbing Activities</a:t>
            </a:r>
          </a:p>
          <a:p>
            <a:pPr lvl="1"/>
            <a:r>
              <a:rPr lang="en-US" b="1" dirty="0" smtClean="0">
                <a:solidFill>
                  <a:schemeClr val="tx1"/>
                </a:solidFill>
              </a:rPr>
              <a:t>Excavation for wells</a:t>
            </a:r>
          </a:p>
          <a:p>
            <a:pPr lvl="1"/>
            <a:r>
              <a:rPr lang="en-US" b="1" dirty="0" smtClean="0">
                <a:solidFill>
                  <a:schemeClr val="tx1"/>
                </a:solidFill>
              </a:rPr>
              <a:t>Subsurface exploratory excavations for completing Soils Reports</a:t>
            </a:r>
          </a:p>
          <a:p>
            <a:pPr lvl="1"/>
            <a:r>
              <a:rPr lang="en-US" b="1" dirty="0" smtClean="0">
                <a:solidFill>
                  <a:schemeClr val="tx1"/>
                </a:solidFill>
              </a:rPr>
              <a:t>Removal of hazardous trees</a:t>
            </a:r>
          </a:p>
          <a:p>
            <a:pPr lvl="1"/>
            <a:r>
              <a:rPr lang="en-US" b="1" dirty="0" smtClean="0">
                <a:solidFill>
                  <a:schemeClr val="tx1"/>
                </a:solidFill>
              </a:rPr>
              <a:t>Removal of trees or other vegetation which cause sight distance obstructions at intersections (sight distance obstructions are determined by the City of Tacoma Traffic Engineering Section).</a:t>
            </a:r>
          </a:p>
          <a:p>
            <a:pPr lvl="1"/>
            <a:r>
              <a:rPr lang="en-US" b="1" dirty="0" smtClean="0">
                <a:solidFill>
                  <a:schemeClr val="tx1"/>
                </a:solidFill>
              </a:rPr>
              <a:t>Minor clearing, grading, and excavation associated with individual cemetery graves</a:t>
            </a:r>
          </a:p>
          <a:p>
            <a:pPr lvl="1"/>
            <a:r>
              <a:rPr lang="en-US" b="1" dirty="0" smtClean="0">
                <a:solidFill>
                  <a:schemeClr val="tx1"/>
                </a:solidFill>
              </a:rPr>
              <a:t>Land clearing associated with routine maintenance by public utility agencies, as long as appropriate vegetation management practices are followed as described in the Best Management Practices of the Regional Road Maintenance Endangered Species Act Program Guidelines.</a:t>
            </a:r>
          </a:p>
          <a:p>
            <a:pPr marL="342900" lvl="1" indent="-342900">
              <a:buFont typeface="Arial" pitchFamily="34" charset="0"/>
              <a:buChar char="•"/>
            </a:pPr>
            <a:r>
              <a:rPr lang="en-US" sz="2600" b="1" dirty="0">
                <a:solidFill>
                  <a:schemeClr val="tx1"/>
                </a:solidFill>
              </a:rPr>
              <a:t>Emergencies</a:t>
            </a:r>
          </a:p>
          <a:p>
            <a:pPr lvl="1"/>
            <a:r>
              <a:rPr lang="en-US" b="1" dirty="0">
                <a:solidFill>
                  <a:schemeClr val="tx1"/>
                </a:solidFill>
              </a:rPr>
              <a:t>Emergency projects which, if not performed immediately would substantially endanger life or </a:t>
            </a:r>
            <a:r>
              <a:rPr lang="en-US" b="1" dirty="0" smtClean="0">
                <a:solidFill>
                  <a:schemeClr val="tx1"/>
                </a:solidFill>
              </a:rPr>
              <a:t>property</a:t>
            </a:r>
            <a:r>
              <a:rPr lang="en-US" b="1" dirty="0">
                <a:solidFill>
                  <a:schemeClr val="tx1"/>
                </a:solidFill>
              </a:rPr>
              <a:t>, are exempt only to the extent necessary to meet the emergency.  Emergency activities </a:t>
            </a:r>
            <a:r>
              <a:rPr lang="en-US" b="1" dirty="0" smtClean="0">
                <a:solidFill>
                  <a:schemeClr val="tx1"/>
                </a:solidFill>
              </a:rPr>
              <a:t>may </a:t>
            </a:r>
            <a:r>
              <a:rPr lang="en-US" b="1" dirty="0">
                <a:solidFill>
                  <a:schemeClr val="tx1"/>
                </a:solidFill>
              </a:rPr>
              <a:t>include but are not limited to: sandbagging, diking, ditching, filling or similar work during or </a:t>
            </a:r>
            <a:r>
              <a:rPr lang="en-US" b="1" dirty="0" smtClean="0">
                <a:solidFill>
                  <a:schemeClr val="tx1"/>
                </a:solidFill>
              </a:rPr>
              <a:t>after </a:t>
            </a:r>
            <a:r>
              <a:rPr lang="en-US" b="1" dirty="0">
                <a:solidFill>
                  <a:schemeClr val="tx1"/>
                </a:solidFill>
              </a:rPr>
              <a:t>periods of extreme weather.  Permits authorizing the emergency work may be required after </a:t>
            </a:r>
            <a:r>
              <a:rPr lang="en-US" b="1" dirty="0" smtClean="0">
                <a:solidFill>
                  <a:schemeClr val="tx1"/>
                </a:solidFill>
              </a:rPr>
              <a:t>completion </a:t>
            </a:r>
            <a:r>
              <a:rPr lang="en-US" b="1" dirty="0">
                <a:solidFill>
                  <a:schemeClr val="tx1"/>
                </a:solidFill>
              </a:rPr>
              <a:t>of the emergency project.</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715242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nSpc>
                <a:spcPts val="4000"/>
              </a:lnSpc>
            </a:pPr>
            <a:r>
              <a:rPr lang="en-US" sz="3200" dirty="0" smtClean="0"/>
              <a:t>Things that Seem Like Pavement Maintenance Exemptions, </a:t>
            </a:r>
            <a:r>
              <a:rPr lang="en-US" sz="3200" u="sng" dirty="0" smtClean="0"/>
              <a:t>But Are Not</a:t>
            </a:r>
            <a:endParaRPr lang="en-US" sz="3200" u="sng" dirty="0"/>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marL="0" indent="0">
              <a:buNone/>
            </a:pPr>
            <a:r>
              <a:rPr lang="en-US" b="1" dirty="0" smtClean="0">
                <a:solidFill>
                  <a:schemeClr val="tx1"/>
                </a:solidFill>
              </a:rPr>
              <a:t>These practices are not exempt but they really sound like pavement maintenance:</a:t>
            </a:r>
          </a:p>
          <a:p>
            <a:pPr marL="0" indent="0">
              <a:buNone/>
            </a:pPr>
            <a:endParaRPr lang="en-US" b="1" dirty="0" smtClean="0">
              <a:solidFill>
                <a:schemeClr val="tx1"/>
              </a:solidFill>
            </a:endParaRPr>
          </a:p>
          <a:p>
            <a:pPr marL="0" indent="0">
              <a:buNone/>
            </a:pPr>
            <a:r>
              <a:rPr lang="en-US" b="1" dirty="0">
                <a:solidFill>
                  <a:schemeClr val="tx1"/>
                </a:solidFill>
              </a:rPr>
              <a:t>The following is not exempt and is considered replaced hard surfaces:</a:t>
            </a:r>
          </a:p>
          <a:p>
            <a:r>
              <a:rPr lang="en-US" dirty="0" smtClean="0">
                <a:solidFill>
                  <a:schemeClr val="tx1"/>
                </a:solidFill>
              </a:rPr>
              <a:t>Removing and replacing an asphalt or concrete pavement to top of base course or lower or repairing the pavement base. </a:t>
            </a:r>
          </a:p>
          <a:p>
            <a:pPr marL="0" indent="0">
              <a:buNone/>
            </a:pPr>
            <a:endParaRPr lang="en-US" b="1" dirty="0" smtClean="0">
              <a:solidFill>
                <a:schemeClr val="tx1"/>
              </a:solidFill>
            </a:endParaRPr>
          </a:p>
          <a:p>
            <a:pPr marL="0" indent="0">
              <a:buNone/>
            </a:pPr>
            <a:r>
              <a:rPr lang="en-US" b="1" dirty="0">
                <a:solidFill>
                  <a:schemeClr val="tx1"/>
                </a:solidFill>
              </a:rPr>
              <a:t>The following are not exempt and they are considered new hard surfaces:</a:t>
            </a:r>
          </a:p>
          <a:p>
            <a:r>
              <a:rPr lang="en-US" dirty="0" smtClean="0">
                <a:solidFill>
                  <a:schemeClr val="tx1"/>
                </a:solidFill>
              </a:rPr>
              <a:t>Extending </a:t>
            </a:r>
            <a:r>
              <a:rPr lang="en-US" dirty="0">
                <a:solidFill>
                  <a:schemeClr val="tx1"/>
                </a:solidFill>
              </a:rPr>
              <a:t>the pavement edge without increasing the size of the road </a:t>
            </a:r>
            <a:r>
              <a:rPr lang="en-US" dirty="0" smtClean="0">
                <a:solidFill>
                  <a:schemeClr val="tx1"/>
                </a:solidFill>
              </a:rPr>
              <a:t>prism</a:t>
            </a:r>
          </a:p>
          <a:p>
            <a:r>
              <a:rPr lang="en-US" dirty="0" smtClean="0">
                <a:solidFill>
                  <a:schemeClr val="tx1"/>
                </a:solidFill>
              </a:rPr>
              <a:t>paving </a:t>
            </a:r>
            <a:r>
              <a:rPr lang="en-US" dirty="0">
                <a:solidFill>
                  <a:schemeClr val="tx1"/>
                </a:solidFill>
              </a:rPr>
              <a:t>graveled </a:t>
            </a:r>
            <a:r>
              <a:rPr lang="en-US" dirty="0" smtClean="0">
                <a:solidFill>
                  <a:schemeClr val="tx1"/>
                </a:solidFill>
              </a:rPr>
              <a:t>shoulders</a:t>
            </a:r>
          </a:p>
          <a:p>
            <a:r>
              <a:rPr lang="en-US" dirty="0" smtClean="0">
                <a:solidFill>
                  <a:schemeClr val="tx1"/>
                </a:solidFill>
              </a:rPr>
              <a:t>Resurfacing, by upgrading, from dirt to gravel, bituminous surface treatment, asphalt or concrete; </a:t>
            </a:r>
          </a:p>
          <a:p>
            <a:r>
              <a:rPr lang="en-US" dirty="0" smtClean="0">
                <a:solidFill>
                  <a:schemeClr val="tx1"/>
                </a:solidFill>
              </a:rPr>
              <a:t>Resurfacing by upgrading from gravel to bituminous surface treatment, asphalt or concrete; </a:t>
            </a:r>
            <a:endParaRPr lang="en-US" dirty="0">
              <a:solidFill>
                <a:schemeClr val="tx1"/>
              </a:solidFill>
            </a:endParaRPr>
          </a:p>
          <a:p>
            <a:r>
              <a:rPr lang="en-US" dirty="0" smtClean="0">
                <a:solidFill>
                  <a:schemeClr val="tx1"/>
                </a:solidFill>
              </a:rPr>
              <a:t>Resurfacing by upgrading from a bituminous surface treatment to asphalt or concrete.  </a:t>
            </a:r>
            <a:endParaRPr lang="en-US"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070335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Survey #</a:t>
            </a:r>
            <a:r>
              <a:rPr lang="en-US" sz="3600" dirty="0" smtClean="0"/>
              <a:t>2 – Is our Project Exempt?</a:t>
            </a:r>
            <a:endParaRPr lang="en-US" sz="3600" dirty="0"/>
          </a:p>
        </p:txBody>
      </p:sp>
      <p:sp>
        <p:nvSpPr>
          <p:cNvPr id="3" name="Content Placeholder 2"/>
          <p:cNvSpPr>
            <a:spLocks noGrp="1"/>
          </p:cNvSpPr>
          <p:nvPr>
            <p:ph idx="1"/>
          </p:nvPr>
        </p:nvSpPr>
        <p:spPr>
          <a:xfrm>
            <a:off x="457200" y="838200"/>
            <a:ext cx="8229600" cy="5287963"/>
          </a:xfrm>
        </p:spPr>
        <p:txBody>
          <a:bodyPr>
            <a:normAutofit fontScale="62500" lnSpcReduction="20000"/>
          </a:bodyPr>
          <a:lstStyle/>
          <a:p>
            <a:pPr marL="0" indent="0">
              <a:buNone/>
            </a:pPr>
            <a:r>
              <a:rPr lang="en-US" b="1" u="sng" dirty="0" smtClean="0">
                <a:solidFill>
                  <a:schemeClr val="tx1"/>
                </a:solidFill>
              </a:rPr>
              <a:t>Coldest Ice Convenience Store – Project Reminder</a:t>
            </a:r>
          </a:p>
          <a:p>
            <a:pPr marL="0" indent="0">
              <a:buNone/>
            </a:pPr>
            <a:endParaRPr lang="en-US" b="1" u="sng" dirty="0" smtClean="0">
              <a:solidFill>
                <a:schemeClr val="tx1"/>
              </a:solidFill>
            </a:endParaRPr>
          </a:p>
          <a:p>
            <a:pPr marL="0" indent="0">
              <a:buNone/>
            </a:pPr>
            <a:endParaRPr lang="en-US" b="1" u="sng" dirty="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070744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What is the Project?</a:t>
            </a:r>
            <a:endParaRPr lang="en-US" sz="4400" dirty="0"/>
          </a:p>
        </p:txBody>
      </p:sp>
      <p:sp>
        <p:nvSpPr>
          <p:cNvPr id="3" name="Content Placeholder 2"/>
          <p:cNvSpPr>
            <a:spLocks noGrp="1"/>
          </p:cNvSpPr>
          <p:nvPr>
            <p:ph idx="1"/>
          </p:nvPr>
        </p:nvSpPr>
        <p:spPr>
          <a:xfrm>
            <a:off x="457200" y="1752600"/>
            <a:ext cx="8229600" cy="4648200"/>
          </a:xfrm>
        </p:spPr>
        <p:txBody>
          <a:bodyPr>
            <a:normAutofit fontScale="85000" lnSpcReduction="10000"/>
          </a:bodyPr>
          <a:lstStyle/>
          <a:p>
            <a:r>
              <a:rPr lang="en-US" sz="4800" b="1" dirty="0" smtClean="0">
                <a:solidFill>
                  <a:schemeClr val="tx1"/>
                </a:solidFill>
              </a:rPr>
              <a:t>Know your definitions – review them for every project!!!</a:t>
            </a:r>
          </a:p>
          <a:p>
            <a:r>
              <a:rPr lang="en-US" sz="4800" b="1" dirty="0" smtClean="0">
                <a:solidFill>
                  <a:schemeClr val="tx1"/>
                </a:solidFill>
              </a:rPr>
              <a:t>Both onsite (on private parcels) and offsite (work in ROW) development are included together when determining compliance for all </a:t>
            </a:r>
            <a:r>
              <a:rPr lang="en-US" sz="4800" b="1" dirty="0" err="1" smtClean="0">
                <a:solidFill>
                  <a:schemeClr val="tx1"/>
                </a:solidFill>
              </a:rPr>
              <a:t>MRs.</a:t>
            </a:r>
            <a:endParaRPr lang="en-US" sz="4800" b="1" dirty="0" smtClean="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879256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smtClean="0"/>
              <a:t>Important Definition</a:t>
            </a:r>
            <a:endParaRPr lang="en-US" sz="4000" dirty="0"/>
          </a:p>
        </p:txBody>
      </p:sp>
      <p:sp>
        <p:nvSpPr>
          <p:cNvPr id="3" name="Content Placeholder 2"/>
          <p:cNvSpPr>
            <a:spLocks noGrp="1"/>
          </p:cNvSpPr>
          <p:nvPr>
            <p:ph idx="1"/>
          </p:nvPr>
        </p:nvSpPr>
        <p:spPr>
          <a:xfrm>
            <a:off x="304800" y="685800"/>
            <a:ext cx="8686800" cy="5707648"/>
          </a:xfrm>
        </p:spPr>
        <p:txBody>
          <a:bodyPr>
            <a:normAutofit fontScale="25000" lnSpcReduction="20000"/>
          </a:bodyPr>
          <a:lstStyle/>
          <a:p>
            <a:pPr marL="0" indent="0">
              <a:buNone/>
            </a:pPr>
            <a:r>
              <a:rPr lang="en-US" sz="6400" b="1" u="sng" dirty="0" smtClean="0">
                <a:solidFill>
                  <a:schemeClr val="tx1"/>
                </a:solidFill>
              </a:rPr>
              <a:t>Project</a:t>
            </a:r>
            <a:r>
              <a:rPr lang="en-US" sz="6400" b="1" dirty="0" smtClean="0">
                <a:solidFill>
                  <a:schemeClr val="tx1"/>
                </a:solidFill>
              </a:rPr>
              <a:t>: Any </a:t>
            </a:r>
            <a:r>
              <a:rPr lang="en-US" sz="6400" b="1" dirty="0">
                <a:solidFill>
                  <a:schemeClr val="tx1"/>
                </a:solidFill>
              </a:rPr>
              <a:t>proposed action to alter or develop a project site.  The proposed </a:t>
            </a:r>
            <a:r>
              <a:rPr lang="en-US" sz="6400" b="1" dirty="0" smtClean="0">
                <a:solidFill>
                  <a:schemeClr val="tx1"/>
                </a:solidFill>
              </a:rPr>
              <a:t>action </a:t>
            </a:r>
            <a:r>
              <a:rPr lang="en-US" sz="6400" b="1" dirty="0">
                <a:solidFill>
                  <a:schemeClr val="tx1"/>
                </a:solidFill>
              </a:rPr>
              <a:t>of a permit application or an approval which requires </a:t>
            </a:r>
            <a:r>
              <a:rPr lang="en-US" sz="6400" b="1" dirty="0" smtClean="0">
                <a:solidFill>
                  <a:schemeClr val="tx1"/>
                </a:solidFill>
              </a:rPr>
              <a:t>stormwater </a:t>
            </a:r>
            <a:r>
              <a:rPr lang="en-US" sz="6400" b="1" dirty="0">
                <a:solidFill>
                  <a:schemeClr val="tx1"/>
                </a:solidFill>
              </a:rPr>
              <a:t>mitigation </a:t>
            </a:r>
            <a:r>
              <a:rPr lang="en-US" sz="6400" b="1" dirty="0" smtClean="0">
                <a:solidFill>
                  <a:schemeClr val="tx1"/>
                </a:solidFill>
              </a:rPr>
              <a:t>review.</a:t>
            </a:r>
          </a:p>
          <a:p>
            <a:pPr marL="0" indent="0">
              <a:buNone/>
            </a:pPr>
            <a:endParaRPr lang="en-US" sz="5600" b="1" dirty="0" smtClean="0">
              <a:solidFill>
                <a:schemeClr val="tx1"/>
              </a:solidFill>
            </a:endParaRPr>
          </a:p>
          <a:p>
            <a:pPr marL="0" indent="0">
              <a:buNone/>
            </a:pPr>
            <a:r>
              <a:rPr lang="en-US" sz="5600" b="1" dirty="0" smtClean="0">
                <a:solidFill>
                  <a:schemeClr val="tx1"/>
                </a:solidFill>
              </a:rPr>
              <a:t>Projects </a:t>
            </a:r>
            <a:r>
              <a:rPr lang="en-US" sz="5600" b="1" dirty="0">
                <a:solidFill>
                  <a:schemeClr val="tx1"/>
                </a:solidFill>
              </a:rPr>
              <a:t>can be defined </a:t>
            </a:r>
            <a:r>
              <a:rPr lang="en-US" sz="5600" b="1" dirty="0" smtClean="0">
                <a:solidFill>
                  <a:schemeClr val="tx1"/>
                </a:solidFill>
              </a:rPr>
              <a:t>by:</a:t>
            </a:r>
          </a:p>
          <a:p>
            <a:r>
              <a:rPr lang="en-US" sz="5600" dirty="0" smtClean="0">
                <a:solidFill>
                  <a:schemeClr val="tx1"/>
                </a:solidFill>
              </a:rPr>
              <a:t>Common </a:t>
            </a:r>
            <a:r>
              <a:rPr lang="en-US" sz="5600" dirty="0">
                <a:solidFill>
                  <a:schemeClr val="tx1"/>
                </a:solidFill>
              </a:rPr>
              <a:t>Plans of Development (definition in </a:t>
            </a:r>
            <a:r>
              <a:rPr lang="en-US" sz="5600" dirty="0" smtClean="0">
                <a:solidFill>
                  <a:schemeClr val="tx1"/>
                </a:solidFill>
              </a:rPr>
              <a:t>glossary)</a:t>
            </a:r>
          </a:p>
          <a:p>
            <a:r>
              <a:rPr lang="en-US" sz="5600" dirty="0" smtClean="0">
                <a:solidFill>
                  <a:schemeClr val="tx1"/>
                </a:solidFill>
              </a:rPr>
              <a:t>Land </a:t>
            </a:r>
            <a:r>
              <a:rPr lang="en-US" sz="5600" dirty="0">
                <a:solidFill>
                  <a:schemeClr val="tx1"/>
                </a:solidFill>
              </a:rPr>
              <a:t>Use Actions, excluding Boundary Line Adjustments </a:t>
            </a:r>
            <a:r>
              <a:rPr lang="en-US" sz="5600" dirty="0" smtClean="0">
                <a:solidFill>
                  <a:schemeClr val="tx1"/>
                </a:solidFill>
              </a:rPr>
              <a:t>(BLAs)</a:t>
            </a:r>
          </a:p>
          <a:p>
            <a:r>
              <a:rPr lang="en-US" sz="5600" dirty="0" smtClean="0">
                <a:solidFill>
                  <a:schemeClr val="tx1"/>
                </a:solidFill>
              </a:rPr>
              <a:t>New </a:t>
            </a:r>
            <a:r>
              <a:rPr lang="en-US" sz="5600" dirty="0">
                <a:solidFill>
                  <a:schemeClr val="tx1"/>
                </a:solidFill>
              </a:rPr>
              <a:t>development or redevelopment on contiguous or </a:t>
            </a:r>
            <a:r>
              <a:rPr lang="en-US" sz="5600" dirty="0" smtClean="0">
                <a:solidFill>
                  <a:schemeClr val="tx1"/>
                </a:solidFill>
              </a:rPr>
              <a:t>non-contiguous parcels </a:t>
            </a:r>
            <a:r>
              <a:rPr lang="en-US" sz="5600" dirty="0">
                <a:solidFill>
                  <a:schemeClr val="tx1"/>
                </a:solidFill>
              </a:rPr>
              <a:t>that are permitted under a single permit </a:t>
            </a:r>
            <a:r>
              <a:rPr lang="en-US" sz="5600" dirty="0" smtClean="0">
                <a:solidFill>
                  <a:schemeClr val="tx1"/>
                </a:solidFill>
              </a:rPr>
              <a:t>number </a:t>
            </a:r>
            <a:r>
              <a:rPr lang="en-US" sz="5600" dirty="0">
                <a:solidFill>
                  <a:schemeClr val="tx1"/>
                </a:solidFill>
              </a:rPr>
              <a:t>or that are part of a subdivision regardless of </a:t>
            </a:r>
            <a:r>
              <a:rPr lang="en-US" sz="5600" dirty="0" smtClean="0">
                <a:solidFill>
                  <a:schemeClr val="tx1"/>
                </a:solidFill>
              </a:rPr>
              <a:t>ownership.</a:t>
            </a:r>
          </a:p>
          <a:p>
            <a:r>
              <a:rPr lang="en-US" sz="5600" dirty="0" smtClean="0">
                <a:solidFill>
                  <a:schemeClr val="tx1"/>
                </a:solidFill>
              </a:rPr>
              <a:t>Other </a:t>
            </a:r>
            <a:r>
              <a:rPr lang="en-US" sz="5600" dirty="0">
                <a:solidFill>
                  <a:schemeClr val="tx1"/>
                </a:solidFill>
              </a:rPr>
              <a:t>City departmental conditions and review (e.g. offsite </a:t>
            </a:r>
            <a:r>
              <a:rPr lang="en-US" sz="5600" dirty="0" smtClean="0">
                <a:solidFill>
                  <a:schemeClr val="tx1"/>
                </a:solidFill>
              </a:rPr>
              <a:t>improvements </a:t>
            </a:r>
            <a:r>
              <a:rPr lang="en-US" sz="5600" dirty="0">
                <a:solidFill>
                  <a:schemeClr val="tx1"/>
                </a:solidFill>
              </a:rPr>
              <a:t>are imposed on multiple </a:t>
            </a:r>
            <a:r>
              <a:rPr lang="en-US" sz="5600" dirty="0" smtClean="0">
                <a:solidFill>
                  <a:schemeClr val="tx1"/>
                </a:solidFill>
              </a:rPr>
              <a:t>parcels)</a:t>
            </a:r>
          </a:p>
          <a:p>
            <a:pPr marL="0" indent="0">
              <a:buNone/>
            </a:pPr>
            <a:r>
              <a:rPr lang="en-US" sz="5600" b="1" dirty="0" smtClean="0">
                <a:solidFill>
                  <a:schemeClr val="tx1"/>
                </a:solidFill>
              </a:rPr>
              <a:t>Single </a:t>
            </a:r>
            <a:r>
              <a:rPr lang="en-US" sz="5600" b="1" dirty="0">
                <a:solidFill>
                  <a:schemeClr val="tx1"/>
                </a:solidFill>
              </a:rPr>
              <a:t>Family/Duplex Projects can be defined </a:t>
            </a:r>
            <a:r>
              <a:rPr lang="en-US" sz="5600" b="1" dirty="0" smtClean="0">
                <a:solidFill>
                  <a:schemeClr val="tx1"/>
                </a:solidFill>
              </a:rPr>
              <a:t>by:</a:t>
            </a:r>
          </a:p>
          <a:p>
            <a:r>
              <a:rPr lang="en-US" sz="5600" dirty="0" smtClean="0">
                <a:solidFill>
                  <a:schemeClr val="tx1"/>
                </a:solidFill>
              </a:rPr>
              <a:t>Land </a:t>
            </a:r>
            <a:r>
              <a:rPr lang="en-US" sz="5600" dirty="0">
                <a:solidFill>
                  <a:schemeClr val="tx1"/>
                </a:solidFill>
              </a:rPr>
              <a:t>Use Actions, excluding Boundary Line </a:t>
            </a:r>
            <a:r>
              <a:rPr lang="en-US" sz="5600" dirty="0" smtClean="0">
                <a:solidFill>
                  <a:schemeClr val="tx1"/>
                </a:solidFill>
              </a:rPr>
              <a:t>Adjustments</a:t>
            </a:r>
          </a:p>
          <a:p>
            <a:r>
              <a:rPr lang="en-US" sz="5600" dirty="0" smtClean="0">
                <a:solidFill>
                  <a:schemeClr val="tx1"/>
                </a:solidFill>
              </a:rPr>
              <a:t>New </a:t>
            </a:r>
            <a:r>
              <a:rPr lang="en-US" sz="5600" dirty="0">
                <a:solidFill>
                  <a:schemeClr val="tx1"/>
                </a:solidFill>
              </a:rPr>
              <a:t>development or redevelopment on contiguous or </a:t>
            </a:r>
            <a:r>
              <a:rPr lang="en-US" sz="5600" dirty="0" smtClean="0">
                <a:solidFill>
                  <a:schemeClr val="tx1"/>
                </a:solidFill>
              </a:rPr>
              <a:t>non-contiguous parcels </a:t>
            </a:r>
            <a:r>
              <a:rPr lang="en-US" sz="5600" dirty="0">
                <a:solidFill>
                  <a:schemeClr val="tx1"/>
                </a:solidFill>
              </a:rPr>
              <a:t>that are permitted under a single permit </a:t>
            </a:r>
            <a:r>
              <a:rPr lang="en-US" sz="5600" dirty="0" smtClean="0">
                <a:solidFill>
                  <a:schemeClr val="tx1"/>
                </a:solidFill>
              </a:rPr>
              <a:t>number </a:t>
            </a:r>
            <a:r>
              <a:rPr lang="en-US" sz="5600" dirty="0">
                <a:solidFill>
                  <a:schemeClr val="tx1"/>
                </a:solidFill>
              </a:rPr>
              <a:t>or that are part of a subdivision regardless of </a:t>
            </a:r>
            <a:r>
              <a:rPr lang="en-US" sz="5600" dirty="0" smtClean="0">
                <a:solidFill>
                  <a:schemeClr val="tx1"/>
                </a:solidFill>
              </a:rPr>
              <a:t>ownership.</a:t>
            </a:r>
          </a:p>
          <a:p>
            <a:r>
              <a:rPr lang="en-US" sz="5600" dirty="0" smtClean="0">
                <a:solidFill>
                  <a:schemeClr val="tx1"/>
                </a:solidFill>
              </a:rPr>
              <a:t>Other </a:t>
            </a:r>
            <a:r>
              <a:rPr lang="en-US" sz="5600" dirty="0">
                <a:solidFill>
                  <a:schemeClr val="tx1"/>
                </a:solidFill>
              </a:rPr>
              <a:t>City departmental conditions and review (e.g. offsite </a:t>
            </a:r>
            <a:r>
              <a:rPr lang="en-US" sz="5600" dirty="0" smtClean="0">
                <a:solidFill>
                  <a:schemeClr val="tx1"/>
                </a:solidFill>
              </a:rPr>
              <a:t>improvements </a:t>
            </a:r>
            <a:r>
              <a:rPr lang="en-US" sz="5600" dirty="0">
                <a:solidFill>
                  <a:schemeClr val="tx1"/>
                </a:solidFill>
              </a:rPr>
              <a:t>are imposed on multiple </a:t>
            </a:r>
            <a:r>
              <a:rPr lang="en-US" sz="5600" dirty="0" smtClean="0">
                <a:solidFill>
                  <a:schemeClr val="tx1"/>
                </a:solidFill>
              </a:rPr>
              <a:t>parcels)</a:t>
            </a:r>
          </a:p>
          <a:p>
            <a:pPr marL="0" indent="0">
              <a:buNone/>
            </a:pPr>
            <a:r>
              <a:rPr lang="en-US" sz="5600" b="1" dirty="0" smtClean="0">
                <a:solidFill>
                  <a:schemeClr val="tx1"/>
                </a:solidFill>
              </a:rPr>
              <a:t>Land </a:t>
            </a:r>
            <a:r>
              <a:rPr lang="en-US" sz="5600" b="1" dirty="0">
                <a:solidFill>
                  <a:schemeClr val="tx1"/>
                </a:solidFill>
              </a:rPr>
              <a:t>use actions that would affect if a proposed development is a </a:t>
            </a:r>
            <a:r>
              <a:rPr lang="en-US" sz="5600" b="1" dirty="0" smtClean="0">
                <a:solidFill>
                  <a:schemeClr val="tx1"/>
                </a:solidFill>
              </a:rPr>
              <a:t>project </a:t>
            </a:r>
            <a:r>
              <a:rPr lang="en-US" sz="5600" b="1" dirty="0">
                <a:solidFill>
                  <a:schemeClr val="tx1"/>
                </a:solidFill>
              </a:rPr>
              <a:t>include, without limitation, plats, short plats, site specific </a:t>
            </a:r>
            <a:r>
              <a:rPr lang="en-US" sz="5600" b="1" dirty="0" smtClean="0">
                <a:solidFill>
                  <a:schemeClr val="tx1"/>
                </a:solidFill>
              </a:rPr>
              <a:t>rezones</a:t>
            </a:r>
            <a:r>
              <a:rPr lang="en-US" sz="5600" b="1" dirty="0">
                <a:solidFill>
                  <a:schemeClr val="tx1"/>
                </a:solidFill>
              </a:rPr>
              <a:t>, wetland development permits, conditional use permits, </a:t>
            </a:r>
            <a:r>
              <a:rPr lang="en-US" sz="5600" b="1" dirty="0" smtClean="0">
                <a:solidFill>
                  <a:schemeClr val="tx1"/>
                </a:solidFill>
              </a:rPr>
              <a:t>shoreline </a:t>
            </a:r>
            <a:r>
              <a:rPr lang="en-US" sz="5600" b="1" dirty="0">
                <a:solidFill>
                  <a:schemeClr val="tx1"/>
                </a:solidFill>
              </a:rPr>
              <a:t>development permits, and SEPA, if the intent of those land </a:t>
            </a:r>
            <a:r>
              <a:rPr lang="en-US" sz="5600" b="1" dirty="0" smtClean="0">
                <a:solidFill>
                  <a:schemeClr val="tx1"/>
                </a:solidFill>
              </a:rPr>
              <a:t>use </a:t>
            </a:r>
            <a:r>
              <a:rPr lang="en-US" sz="5600" b="1" dirty="0">
                <a:solidFill>
                  <a:schemeClr val="tx1"/>
                </a:solidFill>
              </a:rPr>
              <a:t>actions is to develop the affected parcel, parcels or right of way.  </a:t>
            </a:r>
            <a:endParaRPr lang="en-US" sz="5600" b="1" dirty="0" smtClean="0">
              <a:solidFill>
                <a:schemeClr val="tx1"/>
              </a:solidFill>
            </a:endParaRPr>
          </a:p>
          <a:p>
            <a:pPr marL="0" indent="0">
              <a:buNone/>
            </a:pPr>
            <a:r>
              <a:rPr lang="en-US" sz="5600" b="1" dirty="0" smtClean="0">
                <a:solidFill>
                  <a:schemeClr val="tx1"/>
                </a:solidFill>
              </a:rPr>
              <a:t>All </a:t>
            </a:r>
            <a:r>
              <a:rPr lang="en-US" sz="5600" b="1" dirty="0">
                <a:solidFill>
                  <a:schemeClr val="tx1"/>
                </a:solidFill>
              </a:rPr>
              <a:t>other land use permits may create a project depending upon the </a:t>
            </a:r>
            <a:r>
              <a:rPr lang="en-US" sz="5600" b="1" dirty="0" smtClean="0">
                <a:solidFill>
                  <a:schemeClr val="tx1"/>
                </a:solidFill>
              </a:rPr>
              <a:t>project </a:t>
            </a:r>
            <a:r>
              <a:rPr lang="en-US" sz="5600" b="1" dirty="0">
                <a:solidFill>
                  <a:schemeClr val="tx1"/>
                </a:solidFill>
              </a:rPr>
              <a:t>scope proposed in the land use action.  </a:t>
            </a:r>
            <a:endParaRPr lang="en-US" sz="5600" b="1" dirty="0" smtClean="0">
              <a:solidFill>
                <a:schemeClr val="tx1"/>
              </a:solidFill>
            </a:endParaRPr>
          </a:p>
          <a:p>
            <a:pPr marL="0" indent="0">
              <a:buNone/>
            </a:pPr>
            <a:r>
              <a:rPr lang="en-US" sz="5600" b="1" dirty="0" smtClean="0">
                <a:solidFill>
                  <a:schemeClr val="tx1"/>
                </a:solidFill>
              </a:rPr>
              <a:t>Conveyances </a:t>
            </a:r>
            <a:r>
              <a:rPr lang="en-US" sz="5600" b="1" dirty="0">
                <a:solidFill>
                  <a:schemeClr val="tx1"/>
                </a:solidFill>
              </a:rPr>
              <a:t>into different ownership for the ostensible purpose of </a:t>
            </a:r>
            <a:r>
              <a:rPr lang="en-US" sz="5600" b="1" dirty="0" smtClean="0">
                <a:solidFill>
                  <a:schemeClr val="tx1"/>
                </a:solidFill>
              </a:rPr>
              <a:t>avoiding </a:t>
            </a:r>
            <a:r>
              <a:rPr lang="en-US" sz="5600" b="1" dirty="0">
                <a:solidFill>
                  <a:schemeClr val="tx1"/>
                </a:solidFill>
              </a:rPr>
              <a:t>more comprehensive stormwater review and requirements, </a:t>
            </a:r>
            <a:r>
              <a:rPr lang="en-US" sz="5600" b="1" dirty="0" smtClean="0">
                <a:solidFill>
                  <a:schemeClr val="tx1"/>
                </a:solidFill>
              </a:rPr>
              <a:t>or </a:t>
            </a:r>
            <a:r>
              <a:rPr lang="en-US" sz="5600" b="1" dirty="0">
                <a:solidFill>
                  <a:schemeClr val="tx1"/>
                </a:solidFill>
              </a:rPr>
              <a:t>where an innocent conveyance has this effect, may be </a:t>
            </a:r>
            <a:r>
              <a:rPr lang="en-US" sz="5600" b="1" dirty="0" smtClean="0">
                <a:solidFill>
                  <a:schemeClr val="tx1"/>
                </a:solidFill>
              </a:rPr>
              <a:t>considered to </a:t>
            </a:r>
            <a:r>
              <a:rPr lang="en-US" sz="5600" b="1" dirty="0">
                <a:solidFill>
                  <a:schemeClr val="tx1"/>
                </a:solidFill>
              </a:rPr>
              <a:t>be part of a project and reviewed by Environmental Services/Site </a:t>
            </a:r>
            <a:r>
              <a:rPr lang="en-US" sz="5600" b="1" dirty="0" smtClean="0">
                <a:solidFill>
                  <a:schemeClr val="tx1"/>
                </a:solidFill>
              </a:rPr>
              <a:t>Development </a:t>
            </a:r>
            <a:r>
              <a:rPr lang="en-US" sz="5600" b="1" dirty="0">
                <a:solidFill>
                  <a:schemeClr val="tx1"/>
                </a:solidFill>
              </a:rPr>
              <a:t>Group for cumulative </a:t>
            </a:r>
            <a:r>
              <a:rPr lang="en-US" sz="5600" b="1" dirty="0" smtClean="0">
                <a:solidFill>
                  <a:schemeClr val="tx1"/>
                </a:solidFill>
              </a:rPr>
              <a:t>impacts.  Environmental </a:t>
            </a:r>
            <a:r>
              <a:rPr lang="en-US" sz="5600" b="1" dirty="0">
                <a:solidFill>
                  <a:schemeClr val="tx1"/>
                </a:solidFill>
              </a:rPr>
              <a:t>Services/Site Development Group reserves the </a:t>
            </a:r>
            <a:r>
              <a:rPr lang="en-US" sz="5600" b="1" dirty="0" smtClean="0">
                <a:solidFill>
                  <a:schemeClr val="tx1"/>
                </a:solidFill>
              </a:rPr>
              <a:t>right </a:t>
            </a:r>
            <a:r>
              <a:rPr lang="en-US" sz="5600" b="1" dirty="0">
                <a:solidFill>
                  <a:schemeClr val="tx1"/>
                </a:solidFill>
              </a:rPr>
              <a:t>to make the final determination of what is considered to be the </a:t>
            </a:r>
            <a:r>
              <a:rPr lang="en-US" sz="5600" b="1" dirty="0" smtClean="0">
                <a:solidFill>
                  <a:schemeClr val="tx1"/>
                </a:solidFill>
              </a:rPr>
              <a:t>project</a:t>
            </a:r>
            <a:r>
              <a:rPr lang="en-US" sz="5600" b="1" dirty="0">
                <a:solidFill>
                  <a:schemeClr val="tx1"/>
                </a:solidFill>
              </a:rPr>
              <a:t>.</a:t>
            </a:r>
            <a:endParaRPr lang="en-US" sz="5600" b="1" dirty="0" smtClean="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366263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Important Definition</a:t>
            </a:r>
            <a:endParaRPr lang="en-US" sz="4000" dirty="0"/>
          </a:p>
        </p:txBody>
      </p:sp>
      <p:sp>
        <p:nvSpPr>
          <p:cNvPr id="3" name="Content Placeholder 2"/>
          <p:cNvSpPr>
            <a:spLocks noGrp="1"/>
          </p:cNvSpPr>
          <p:nvPr>
            <p:ph idx="1"/>
          </p:nvPr>
        </p:nvSpPr>
        <p:spPr>
          <a:xfrm>
            <a:off x="381000" y="838200"/>
            <a:ext cx="8458200" cy="5562600"/>
          </a:xfrm>
        </p:spPr>
        <p:txBody>
          <a:bodyPr>
            <a:noAutofit/>
          </a:bodyPr>
          <a:lstStyle/>
          <a:p>
            <a:pPr marL="0" indent="0">
              <a:buNone/>
            </a:pPr>
            <a:r>
              <a:rPr lang="en-US" sz="1400" b="1" u="sng" dirty="0" smtClean="0">
                <a:solidFill>
                  <a:schemeClr val="tx1"/>
                </a:solidFill>
              </a:rPr>
              <a:t>Common Plan of Development</a:t>
            </a:r>
            <a:r>
              <a:rPr lang="en-US" sz="1400" b="1" dirty="0" smtClean="0">
                <a:solidFill>
                  <a:schemeClr val="tx1"/>
                </a:solidFill>
              </a:rPr>
              <a:t>: A </a:t>
            </a:r>
            <a:r>
              <a:rPr lang="en-US" sz="1400" b="1" dirty="0">
                <a:solidFill>
                  <a:schemeClr val="tx1"/>
                </a:solidFill>
              </a:rPr>
              <a:t>project site where multiple separate and distinct construction </a:t>
            </a:r>
            <a:r>
              <a:rPr lang="en-US" sz="1400" b="1" dirty="0" smtClean="0">
                <a:solidFill>
                  <a:schemeClr val="tx1"/>
                </a:solidFill>
              </a:rPr>
              <a:t>activities </a:t>
            </a:r>
            <a:r>
              <a:rPr lang="en-US" sz="1400" b="1" dirty="0">
                <a:solidFill>
                  <a:schemeClr val="tx1"/>
                </a:solidFill>
              </a:rPr>
              <a:t>may be taking place at different times on different </a:t>
            </a:r>
            <a:r>
              <a:rPr lang="en-US" sz="1400" b="1" dirty="0" smtClean="0">
                <a:solidFill>
                  <a:schemeClr val="tx1"/>
                </a:solidFill>
              </a:rPr>
              <a:t>schedules </a:t>
            </a:r>
            <a:r>
              <a:rPr lang="en-US" sz="1400" b="1" dirty="0">
                <a:solidFill>
                  <a:schemeClr val="tx1"/>
                </a:solidFill>
              </a:rPr>
              <a:t>and/or by different contractors, but still under a single </a:t>
            </a:r>
            <a:r>
              <a:rPr lang="en-US" sz="1400" b="1" dirty="0" smtClean="0">
                <a:solidFill>
                  <a:schemeClr val="tx1"/>
                </a:solidFill>
              </a:rPr>
              <a:t>plan</a:t>
            </a:r>
            <a:r>
              <a:rPr lang="en-US" sz="1400" b="1" dirty="0">
                <a:solidFill>
                  <a:schemeClr val="tx1"/>
                </a:solidFill>
              </a:rPr>
              <a:t>.  Examples include: </a:t>
            </a:r>
          </a:p>
          <a:p>
            <a:pPr marL="0" indent="0">
              <a:buNone/>
            </a:pPr>
            <a:r>
              <a:rPr lang="en-US" sz="1400" dirty="0">
                <a:solidFill>
                  <a:schemeClr val="tx1"/>
                </a:solidFill>
              </a:rPr>
              <a:t>1. Phased projects and projects with multiple filings or lots, even </a:t>
            </a:r>
            <a:r>
              <a:rPr lang="en-US" sz="1400" dirty="0" smtClean="0">
                <a:solidFill>
                  <a:schemeClr val="tx1"/>
                </a:solidFill>
              </a:rPr>
              <a:t>if </a:t>
            </a:r>
            <a:r>
              <a:rPr lang="en-US" sz="1400" dirty="0">
                <a:solidFill>
                  <a:schemeClr val="tx1"/>
                </a:solidFill>
              </a:rPr>
              <a:t>the separate phases or filings/lots will be constructed </a:t>
            </a:r>
            <a:r>
              <a:rPr lang="en-US" sz="1400" dirty="0" smtClean="0">
                <a:solidFill>
                  <a:schemeClr val="tx1"/>
                </a:solidFill>
              </a:rPr>
              <a:t>under separate </a:t>
            </a:r>
            <a:r>
              <a:rPr lang="en-US" sz="1400" dirty="0">
                <a:solidFill>
                  <a:schemeClr val="tx1"/>
                </a:solidFill>
              </a:rPr>
              <a:t>contract or by separate owners (e.g., a plat or short </a:t>
            </a:r>
            <a:r>
              <a:rPr lang="en-US" sz="1400" dirty="0" smtClean="0">
                <a:solidFill>
                  <a:schemeClr val="tx1"/>
                </a:solidFill>
              </a:rPr>
              <a:t>plat </a:t>
            </a:r>
            <a:r>
              <a:rPr lang="en-US" sz="1400" dirty="0">
                <a:solidFill>
                  <a:schemeClr val="tx1"/>
                </a:solidFill>
              </a:rPr>
              <a:t>where lots are sold to separate builders).</a:t>
            </a:r>
          </a:p>
          <a:p>
            <a:pPr marL="0" indent="0">
              <a:buNone/>
            </a:pPr>
            <a:r>
              <a:rPr lang="en-US" sz="1400" dirty="0">
                <a:solidFill>
                  <a:schemeClr val="tx1"/>
                </a:solidFill>
              </a:rPr>
              <a:t>2. A development plan that may be phased over multiple years, </a:t>
            </a:r>
            <a:r>
              <a:rPr lang="en-US" sz="1400" dirty="0" smtClean="0">
                <a:solidFill>
                  <a:schemeClr val="tx1"/>
                </a:solidFill>
              </a:rPr>
              <a:t>but </a:t>
            </a:r>
            <a:r>
              <a:rPr lang="en-US" sz="1400" dirty="0">
                <a:solidFill>
                  <a:schemeClr val="tx1"/>
                </a:solidFill>
              </a:rPr>
              <a:t>is still under a consistent plan for long-term development.</a:t>
            </a:r>
          </a:p>
          <a:p>
            <a:pPr marL="0" indent="0">
              <a:buNone/>
            </a:pPr>
            <a:r>
              <a:rPr lang="en-US" sz="1400" dirty="0">
                <a:solidFill>
                  <a:schemeClr val="tx1"/>
                </a:solidFill>
              </a:rPr>
              <a:t>3. New development or redevelopment in contiguous areas that </a:t>
            </a:r>
            <a:r>
              <a:rPr lang="en-US" sz="1400" dirty="0" smtClean="0">
                <a:solidFill>
                  <a:schemeClr val="tx1"/>
                </a:solidFill>
              </a:rPr>
              <a:t>may </a:t>
            </a:r>
            <a:r>
              <a:rPr lang="en-US" sz="1400" dirty="0">
                <a:solidFill>
                  <a:schemeClr val="tx1"/>
                </a:solidFill>
              </a:rPr>
              <a:t>be unrelated but still under the same contract, such as </a:t>
            </a:r>
            <a:r>
              <a:rPr lang="en-US" sz="1400" dirty="0" smtClean="0">
                <a:solidFill>
                  <a:schemeClr val="tx1"/>
                </a:solidFill>
              </a:rPr>
              <a:t>construction </a:t>
            </a:r>
            <a:r>
              <a:rPr lang="en-US" sz="1400" dirty="0">
                <a:solidFill>
                  <a:schemeClr val="tx1"/>
                </a:solidFill>
              </a:rPr>
              <a:t>of a building extension and a new parking lot at </a:t>
            </a:r>
            <a:r>
              <a:rPr lang="en-US" sz="1400" dirty="0" smtClean="0">
                <a:solidFill>
                  <a:schemeClr val="tx1"/>
                </a:solidFill>
              </a:rPr>
              <a:t>the </a:t>
            </a:r>
            <a:r>
              <a:rPr lang="en-US" sz="1400" dirty="0">
                <a:solidFill>
                  <a:schemeClr val="tx1"/>
                </a:solidFill>
              </a:rPr>
              <a:t>same facility.</a:t>
            </a:r>
          </a:p>
          <a:p>
            <a:pPr marL="0" indent="0">
              <a:buNone/>
            </a:pPr>
            <a:r>
              <a:rPr lang="en-US" sz="1400" dirty="0">
                <a:solidFill>
                  <a:schemeClr val="tx1"/>
                </a:solidFill>
              </a:rPr>
              <a:t>4. New development or redevelopment on contiguous lots that </a:t>
            </a:r>
            <a:r>
              <a:rPr lang="en-US" sz="1400" dirty="0" smtClean="0">
                <a:solidFill>
                  <a:schemeClr val="tx1"/>
                </a:solidFill>
              </a:rPr>
              <a:t>are </a:t>
            </a:r>
            <a:r>
              <a:rPr lang="en-US" sz="1400" dirty="0">
                <a:solidFill>
                  <a:schemeClr val="tx1"/>
                </a:solidFill>
              </a:rPr>
              <a:t>not associated with a land use action, that are owned by </a:t>
            </a:r>
            <a:r>
              <a:rPr lang="en-US" sz="1400" dirty="0" smtClean="0">
                <a:solidFill>
                  <a:schemeClr val="tx1"/>
                </a:solidFill>
              </a:rPr>
              <a:t>a </a:t>
            </a:r>
            <a:r>
              <a:rPr lang="en-US" sz="1400" dirty="0">
                <a:solidFill>
                  <a:schemeClr val="tx1"/>
                </a:solidFill>
              </a:rPr>
              <a:t>single entity, even if construction on the lots will not occur at </a:t>
            </a:r>
            <a:r>
              <a:rPr lang="en-US" sz="1400" dirty="0" smtClean="0">
                <a:solidFill>
                  <a:schemeClr val="tx1"/>
                </a:solidFill>
              </a:rPr>
              <a:t>the </a:t>
            </a:r>
            <a:r>
              <a:rPr lang="en-US" sz="1400" dirty="0">
                <a:solidFill>
                  <a:schemeClr val="tx1"/>
                </a:solidFill>
              </a:rPr>
              <a:t>same time.</a:t>
            </a:r>
          </a:p>
          <a:p>
            <a:pPr marL="0" indent="0">
              <a:buNone/>
            </a:pPr>
            <a:r>
              <a:rPr lang="en-US" sz="1400" dirty="0">
                <a:solidFill>
                  <a:schemeClr val="tx1"/>
                </a:solidFill>
              </a:rPr>
              <a:t>5. New development or redevelopment on non-contiguous lots </a:t>
            </a:r>
            <a:r>
              <a:rPr lang="en-US" sz="1400" dirty="0" smtClean="0">
                <a:solidFill>
                  <a:schemeClr val="tx1"/>
                </a:solidFill>
              </a:rPr>
              <a:t>that </a:t>
            </a:r>
            <a:r>
              <a:rPr lang="en-US" sz="1400" dirty="0">
                <a:solidFill>
                  <a:schemeClr val="tx1"/>
                </a:solidFill>
              </a:rPr>
              <a:t>are located on the same City block and discharge to the </a:t>
            </a:r>
            <a:r>
              <a:rPr lang="en-US" sz="1400" dirty="0" smtClean="0">
                <a:solidFill>
                  <a:schemeClr val="tx1"/>
                </a:solidFill>
              </a:rPr>
              <a:t>same </a:t>
            </a:r>
            <a:r>
              <a:rPr lang="en-US" sz="1400" dirty="0">
                <a:solidFill>
                  <a:schemeClr val="tx1"/>
                </a:solidFill>
              </a:rPr>
              <a:t>threshold discharge area, owned by a single entity, </a:t>
            </a:r>
            <a:r>
              <a:rPr lang="en-US" sz="1400" dirty="0" smtClean="0">
                <a:solidFill>
                  <a:schemeClr val="tx1"/>
                </a:solidFill>
              </a:rPr>
              <a:t>even </a:t>
            </a:r>
            <a:r>
              <a:rPr lang="en-US" sz="1400" dirty="0">
                <a:solidFill>
                  <a:schemeClr val="tx1"/>
                </a:solidFill>
              </a:rPr>
              <a:t>if construction will not occur at the same time.</a:t>
            </a:r>
          </a:p>
          <a:p>
            <a:pPr marL="0" indent="0">
              <a:buNone/>
            </a:pPr>
            <a:r>
              <a:rPr lang="en-US" sz="1400" dirty="0">
                <a:solidFill>
                  <a:schemeClr val="tx1"/>
                </a:solidFill>
              </a:rPr>
              <a:t>6. New development or redevelopment on linear projects such </a:t>
            </a:r>
            <a:r>
              <a:rPr lang="en-US" sz="1400" dirty="0" smtClean="0">
                <a:solidFill>
                  <a:schemeClr val="tx1"/>
                </a:solidFill>
              </a:rPr>
              <a:t>as </a:t>
            </a:r>
            <a:r>
              <a:rPr lang="en-US" sz="1400" dirty="0">
                <a:solidFill>
                  <a:schemeClr val="tx1"/>
                </a:solidFill>
              </a:rPr>
              <a:t>roads, pipelines, or utilities.  </a:t>
            </a:r>
            <a:endParaRPr lang="en-US" sz="1400" dirty="0" smtClean="0">
              <a:solidFill>
                <a:schemeClr val="tx1"/>
              </a:solidFill>
            </a:endParaRPr>
          </a:p>
          <a:p>
            <a:pPr marL="0" indent="0">
              <a:buNone/>
            </a:pPr>
            <a:r>
              <a:rPr lang="en-US" sz="1400" b="1" dirty="0" smtClean="0">
                <a:solidFill>
                  <a:schemeClr val="tx1"/>
                </a:solidFill>
              </a:rPr>
              <a:t>If </a:t>
            </a:r>
            <a:r>
              <a:rPr lang="en-US" sz="1400" b="1" dirty="0">
                <a:solidFill>
                  <a:schemeClr val="tx1"/>
                </a:solidFill>
              </a:rPr>
              <a:t>the project is part of a common plan of development or sale, the </a:t>
            </a:r>
            <a:r>
              <a:rPr lang="en-US" sz="1400" b="1" dirty="0" smtClean="0">
                <a:solidFill>
                  <a:schemeClr val="tx1"/>
                </a:solidFill>
              </a:rPr>
              <a:t>disturbed </a:t>
            </a:r>
            <a:r>
              <a:rPr lang="en-US" sz="1400" b="1" dirty="0">
                <a:solidFill>
                  <a:schemeClr val="tx1"/>
                </a:solidFill>
              </a:rPr>
              <a:t>area of the entire plan must be used to determine permit </a:t>
            </a:r>
            <a:r>
              <a:rPr lang="en-US" sz="1400" b="1" dirty="0" smtClean="0">
                <a:solidFill>
                  <a:schemeClr val="tx1"/>
                </a:solidFill>
              </a:rPr>
              <a:t>requirements</a:t>
            </a:r>
            <a:r>
              <a:rPr lang="en-US" sz="1400" b="1" dirty="0">
                <a:solidFill>
                  <a:schemeClr val="tx1"/>
                </a:solidFill>
              </a:rPr>
              <a:t>. Conveyances into different ownership for the </a:t>
            </a:r>
            <a:r>
              <a:rPr lang="en-US" sz="1400" b="1" dirty="0" smtClean="0">
                <a:solidFill>
                  <a:schemeClr val="tx1"/>
                </a:solidFill>
              </a:rPr>
              <a:t>ostensible </a:t>
            </a:r>
            <a:r>
              <a:rPr lang="en-US" sz="1400" b="1" dirty="0">
                <a:solidFill>
                  <a:schemeClr val="tx1"/>
                </a:solidFill>
              </a:rPr>
              <a:t>purpose of avoiding more comprehensive stormwater </a:t>
            </a:r>
            <a:r>
              <a:rPr lang="en-US" sz="1400" b="1" dirty="0" smtClean="0">
                <a:solidFill>
                  <a:schemeClr val="tx1"/>
                </a:solidFill>
              </a:rPr>
              <a:t>review </a:t>
            </a:r>
            <a:r>
              <a:rPr lang="en-US" sz="1400" b="1" dirty="0">
                <a:solidFill>
                  <a:schemeClr val="tx1"/>
                </a:solidFill>
              </a:rPr>
              <a:t>and requirements, or where an innocent conveyance has this </a:t>
            </a:r>
            <a:r>
              <a:rPr lang="en-US" sz="1400" b="1" dirty="0" smtClean="0">
                <a:solidFill>
                  <a:schemeClr val="tx1"/>
                </a:solidFill>
              </a:rPr>
              <a:t>effect</a:t>
            </a:r>
            <a:r>
              <a:rPr lang="en-US" sz="1400" b="1" dirty="0">
                <a:solidFill>
                  <a:schemeClr val="tx1"/>
                </a:solidFill>
              </a:rPr>
              <a:t>, may be considered to be part of a Common Plan of </a:t>
            </a:r>
            <a:endParaRPr lang="en-US" sz="1400" b="1" dirty="0" smtClean="0">
              <a:solidFill>
                <a:schemeClr val="tx1"/>
              </a:solidFill>
            </a:endParaRPr>
          </a:p>
          <a:p>
            <a:pPr marL="0" indent="0">
              <a:buNone/>
            </a:pPr>
            <a:r>
              <a:rPr lang="en-US" sz="1400" b="1" dirty="0" smtClean="0">
                <a:solidFill>
                  <a:schemeClr val="tx1"/>
                </a:solidFill>
              </a:rPr>
              <a:t>Development </a:t>
            </a:r>
            <a:r>
              <a:rPr lang="en-US" sz="1400" b="1" dirty="0">
                <a:solidFill>
                  <a:schemeClr val="tx1"/>
                </a:solidFill>
              </a:rPr>
              <a:t>and reviewed by Environmental Services/Site </a:t>
            </a:r>
            <a:r>
              <a:rPr lang="en-US" sz="1400" b="1" dirty="0" smtClean="0">
                <a:solidFill>
                  <a:schemeClr val="tx1"/>
                </a:solidFill>
              </a:rPr>
              <a:t>Development </a:t>
            </a:r>
            <a:r>
              <a:rPr lang="en-US" sz="1400" b="1" dirty="0">
                <a:solidFill>
                  <a:schemeClr val="tx1"/>
                </a:solidFill>
              </a:rPr>
              <a:t>Group for cumulative impacts.</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151943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Important Definition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solidFill>
                  <a:schemeClr val="tx1"/>
                </a:solidFill>
              </a:rPr>
              <a:t>Project </a:t>
            </a:r>
            <a:r>
              <a:rPr lang="en-US" b="1" u="sng" dirty="0" smtClean="0">
                <a:solidFill>
                  <a:schemeClr val="tx1"/>
                </a:solidFill>
              </a:rPr>
              <a:t>Site</a:t>
            </a:r>
            <a:r>
              <a:rPr lang="en-US" b="1" dirty="0" smtClean="0">
                <a:solidFill>
                  <a:schemeClr val="tx1"/>
                </a:solidFill>
              </a:rPr>
              <a:t>: That </a:t>
            </a:r>
            <a:r>
              <a:rPr lang="en-US" b="1" dirty="0">
                <a:solidFill>
                  <a:schemeClr val="tx1"/>
                </a:solidFill>
              </a:rPr>
              <a:t>portion of a property, properties, or right of way subject to land </a:t>
            </a:r>
            <a:r>
              <a:rPr lang="en-US" b="1" dirty="0" smtClean="0">
                <a:solidFill>
                  <a:schemeClr val="tx1"/>
                </a:solidFill>
              </a:rPr>
              <a:t>disturbing </a:t>
            </a:r>
            <a:r>
              <a:rPr lang="en-US" b="1" dirty="0">
                <a:solidFill>
                  <a:schemeClr val="tx1"/>
                </a:solidFill>
              </a:rPr>
              <a:t>activities, new hard surfaces, or replaced hard surfaces. </a:t>
            </a:r>
          </a:p>
          <a:p>
            <a:pPr marL="0" indent="0">
              <a:buNone/>
            </a:pPr>
            <a:r>
              <a:rPr lang="en-US" b="1" dirty="0">
                <a:solidFill>
                  <a:schemeClr val="tx1"/>
                </a:solidFill>
              </a:rPr>
              <a:t>On-site and associated off-site improvements shall be added </a:t>
            </a:r>
            <a:r>
              <a:rPr lang="en-US" b="1" dirty="0" smtClean="0">
                <a:solidFill>
                  <a:schemeClr val="tx1"/>
                </a:solidFill>
              </a:rPr>
              <a:t>together </a:t>
            </a:r>
            <a:r>
              <a:rPr lang="en-US" b="1" dirty="0">
                <a:solidFill>
                  <a:schemeClr val="tx1"/>
                </a:solidFill>
              </a:rPr>
              <a:t>when determining if a project </a:t>
            </a:r>
            <a:r>
              <a:rPr lang="en-US" b="1" dirty="0" smtClean="0">
                <a:solidFill>
                  <a:schemeClr val="tx1"/>
                </a:solidFill>
              </a:rPr>
              <a:t>site exceeds </a:t>
            </a:r>
            <a:r>
              <a:rPr lang="en-US" b="1" dirty="0">
                <a:solidFill>
                  <a:schemeClr val="tx1"/>
                </a:solidFill>
              </a:rPr>
              <a:t>a threshold. </a:t>
            </a:r>
            <a:r>
              <a:rPr lang="en-US" b="1" dirty="0" smtClean="0">
                <a:solidFill>
                  <a:schemeClr val="tx1"/>
                </a:solidFill>
              </a:rPr>
              <a:t> Environmental </a:t>
            </a:r>
            <a:r>
              <a:rPr lang="en-US" b="1" dirty="0">
                <a:solidFill>
                  <a:schemeClr val="tx1"/>
                </a:solidFill>
              </a:rPr>
              <a:t>Services/Site Development Group reserves the </a:t>
            </a:r>
            <a:r>
              <a:rPr lang="en-US" b="1" dirty="0" smtClean="0">
                <a:solidFill>
                  <a:schemeClr val="tx1"/>
                </a:solidFill>
              </a:rPr>
              <a:t>right </a:t>
            </a:r>
            <a:r>
              <a:rPr lang="en-US" b="1" dirty="0">
                <a:solidFill>
                  <a:schemeClr val="tx1"/>
                </a:solidFill>
              </a:rPr>
              <a:t>to make the final determination of the project site.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479044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4000" dirty="0" smtClean="0"/>
              <a:t>Important Definitions</a:t>
            </a:r>
            <a:endParaRPr lang="en-US" sz="4000" dirty="0"/>
          </a:p>
        </p:txBody>
      </p:sp>
      <p:sp>
        <p:nvSpPr>
          <p:cNvPr id="3" name="Content Placeholder 2"/>
          <p:cNvSpPr>
            <a:spLocks noGrp="1"/>
          </p:cNvSpPr>
          <p:nvPr>
            <p:ph idx="1"/>
          </p:nvPr>
        </p:nvSpPr>
        <p:spPr>
          <a:xfrm>
            <a:off x="457200" y="609600"/>
            <a:ext cx="8311896" cy="6096000"/>
          </a:xfrm>
        </p:spPr>
        <p:txBody>
          <a:bodyPr>
            <a:normAutofit fontScale="62500" lnSpcReduction="20000"/>
          </a:bodyPr>
          <a:lstStyle/>
          <a:p>
            <a:pPr marL="57150" indent="0">
              <a:buNone/>
            </a:pPr>
            <a:r>
              <a:rPr lang="en-US" sz="4800" b="1" u="sng" dirty="0" smtClean="0">
                <a:solidFill>
                  <a:schemeClr val="tx1"/>
                </a:solidFill>
              </a:rPr>
              <a:t>Existing Hard Surface</a:t>
            </a:r>
            <a:r>
              <a:rPr lang="en-US" sz="4800" b="1" dirty="0" smtClean="0">
                <a:solidFill>
                  <a:schemeClr val="tx1"/>
                </a:solidFill>
              </a:rPr>
              <a:t>: Existing hard surfaces are hard surfaces that existing on the project site from the last from the last City of Tacoma permitted development of the site.</a:t>
            </a:r>
          </a:p>
          <a:p>
            <a:pPr marL="57150" indent="0">
              <a:buNone/>
            </a:pPr>
            <a:endParaRPr lang="en-US" sz="4800" b="1" dirty="0">
              <a:solidFill>
                <a:schemeClr val="tx1"/>
              </a:solidFill>
            </a:endParaRPr>
          </a:p>
          <a:p>
            <a:pPr marL="57150" indent="0">
              <a:buNone/>
            </a:pPr>
            <a:r>
              <a:rPr lang="en-US" sz="4800" b="1" u="sng" dirty="0" smtClean="0">
                <a:solidFill>
                  <a:schemeClr val="tx1"/>
                </a:solidFill>
              </a:rPr>
              <a:t>New </a:t>
            </a:r>
            <a:r>
              <a:rPr lang="en-US" sz="4800" b="1" u="sng" dirty="0">
                <a:solidFill>
                  <a:schemeClr val="tx1"/>
                </a:solidFill>
              </a:rPr>
              <a:t>Hard Surface</a:t>
            </a:r>
            <a:r>
              <a:rPr lang="en-US" sz="4800" b="1" dirty="0">
                <a:solidFill>
                  <a:schemeClr val="tx1"/>
                </a:solidFill>
              </a:rPr>
              <a:t>: A newly created impervious surface, permeable pavement, or </a:t>
            </a:r>
            <a:r>
              <a:rPr lang="en-US" sz="4800" b="1" dirty="0" smtClean="0">
                <a:solidFill>
                  <a:schemeClr val="tx1"/>
                </a:solidFill>
              </a:rPr>
              <a:t>vegetated roof.  On </a:t>
            </a:r>
            <a:r>
              <a:rPr lang="en-US" sz="4800" b="1" dirty="0">
                <a:solidFill>
                  <a:schemeClr val="tx1"/>
                </a:solidFill>
              </a:rPr>
              <a:t>redevelopment sites, the expansion of a structure over an </a:t>
            </a:r>
            <a:r>
              <a:rPr lang="en-US" sz="4800" b="1" dirty="0" smtClean="0">
                <a:solidFill>
                  <a:schemeClr val="tx1"/>
                </a:solidFill>
              </a:rPr>
              <a:t>existing </a:t>
            </a:r>
            <a:r>
              <a:rPr lang="en-US" sz="4800" b="1" dirty="0">
                <a:solidFill>
                  <a:schemeClr val="tx1"/>
                </a:solidFill>
              </a:rPr>
              <a:t>impervious asphalt or concrete surface will not be </a:t>
            </a:r>
            <a:r>
              <a:rPr lang="en-US" sz="4800" b="1" dirty="0" smtClean="0">
                <a:solidFill>
                  <a:schemeClr val="tx1"/>
                </a:solidFill>
              </a:rPr>
              <a:t>considered </a:t>
            </a:r>
            <a:r>
              <a:rPr lang="en-US" sz="4800" b="1" dirty="0">
                <a:solidFill>
                  <a:schemeClr val="tx1"/>
                </a:solidFill>
              </a:rPr>
              <a:t>replaced impervious surfaces and will not count toward </a:t>
            </a:r>
            <a:r>
              <a:rPr lang="en-US" sz="4800" b="1" dirty="0" smtClean="0">
                <a:solidFill>
                  <a:schemeClr val="tx1"/>
                </a:solidFill>
              </a:rPr>
              <a:t>project </a:t>
            </a:r>
            <a:r>
              <a:rPr lang="en-US" sz="4800" b="1" dirty="0">
                <a:solidFill>
                  <a:schemeClr val="tx1"/>
                </a:solidFill>
              </a:rPr>
              <a:t>thresholds.  See exemptions for Pavement Maintenance, </a:t>
            </a:r>
            <a:r>
              <a:rPr lang="en-US" sz="4800" b="1" dirty="0" smtClean="0">
                <a:solidFill>
                  <a:schemeClr val="tx1"/>
                </a:solidFill>
              </a:rPr>
              <a:t>Volume </a:t>
            </a:r>
            <a:r>
              <a:rPr lang="en-US" sz="4800" b="1" dirty="0">
                <a:solidFill>
                  <a:schemeClr val="tx1"/>
                </a:solidFill>
              </a:rPr>
              <a:t>1, Section 3.2</a:t>
            </a:r>
            <a:r>
              <a:rPr lang="en-US" sz="4800" b="1" dirty="0" smtClean="0">
                <a:solidFill>
                  <a:schemeClr val="tx1"/>
                </a:solidFill>
              </a:rPr>
              <a:t>.</a:t>
            </a:r>
          </a:p>
          <a:p>
            <a:pPr marL="57150" indent="0">
              <a:buNone/>
            </a:pPr>
            <a:endParaRPr lang="en-US" sz="4800" b="1" dirty="0" smtClean="0">
              <a:solidFill>
                <a:schemeClr val="tx1"/>
              </a:solidFill>
            </a:endParaRPr>
          </a:p>
          <a:p>
            <a:pPr marL="0" indent="0">
              <a:buNone/>
            </a:pPr>
            <a:endParaRPr lang="en-US" sz="2900" b="1" dirty="0" smtClean="0">
              <a:solidFill>
                <a:schemeClr val="tx1"/>
              </a:solidFill>
            </a:endParaRPr>
          </a:p>
          <a:p>
            <a:pPr marL="0" indent="0">
              <a:buNone/>
            </a:pPr>
            <a:endParaRPr lang="en-US" sz="2900"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234432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z="4000" dirty="0" smtClean="0"/>
              <a:t>Important Definition</a:t>
            </a:r>
            <a:endParaRPr lang="en-US" sz="4000" dirty="0"/>
          </a:p>
        </p:txBody>
      </p:sp>
      <p:sp>
        <p:nvSpPr>
          <p:cNvPr id="3" name="Content Placeholder 2"/>
          <p:cNvSpPr>
            <a:spLocks noGrp="1"/>
          </p:cNvSpPr>
          <p:nvPr>
            <p:ph idx="1"/>
          </p:nvPr>
        </p:nvSpPr>
        <p:spPr>
          <a:xfrm>
            <a:off x="457200" y="533400"/>
            <a:ext cx="8311896" cy="6172200"/>
          </a:xfrm>
        </p:spPr>
        <p:txBody>
          <a:bodyPr>
            <a:normAutofit fontScale="25000" lnSpcReduction="20000"/>
          </a:bodyPr>
          <a:lstStyle/>
          <a:p>
            <a:pPr marL="57150" indent="0">
              <a:buNone/>
            </a:pPr>
            <a:endParaRPr lang="en-US" sz="4800" b="1" dirty="0" smtClean="0">
              <a:solidFill>
                <a:schemeClr val="tx1"/>
              </a:solidFill>
            </a:endParaRPr>
          </a:p>
          <a:p>
            <a:pPr marL="57150" indent="0">
              <a:buNone/>
            </a:pPr>
            <a:r>
              <a:rPr lang="en-US" sz="5600" b="1" u="sng" dirty="0" smtClean="0">
                <a:solidFill>
                  <a:schemeClr val="tx1"/>
                </a:solidFill>
              </a:rPr>
              <a:t>New </a:t>
            </a:r>
            <a:r>
              <a:rPr lang="en-US" sz="5600" b="1" u="sng" dirty="0">
                <a:solidFill>
                  <a:schemeClr val="tx1"/>
                </a:solidFill>
              </a:rPr>
              <a:t>Impervious </a:t>
            </a:r>
            <a:r>
              <a:rPr lang="en-US" sz="5600" b="1" u="sng" dirty="0" smtClean="0">
                <a:solidFill>
                  <a:schemeClr val="tx1"/>
                </a:solidFill>
              </a:rPr>
              <a:t>Surface</a:t>
            </a:r>
            <a:r>
              <a:rPr lang="en-US" sz="5600" b="1" dirty="0" smtClean="0">
                <a:solidFill>
                  <a:schemeClr val="tx1"/>
                </a:solidFill>
              </a:rPr>
              <a:t>: A </a:t>
            </a:r>
            <a:r>
              <a:rPr lang="en-US" sz="5600" b="1" dirty="0">
                <a:solidFill>
                  <a:schemeClr val="tx1"/>
                </a:solidFill>
              </a:rPr>
              <a:t>newly created impervious surface.  </a:t>
            </a:r>
            <a:endParaRPr lang="en-US" sz="5600" b="1" dirty="0" smtClean="0">
              <a:solidFill>
                <a:schemeClr val="tx1"/>
              </a:solidFill>
            </a:endParaRPr>
          </a:p>
          <a:p>
            <a:pPr marL="57150" indent="0">
              <a:buNone/>
            </a:pPr>
            <a:r>
              <a:rPr lang="en-US" sz="5600" b="1" dirty="0" smtClean="0">
                <a:solidFill>
                  <a:schemeClr val="tx1"/>
                </a:solidFill>
              </a:rPr>
              <a:t>Creation </a:t>
            </a:r>
            <a:r>
              <a:rPr lang="en-US" sz="5600" b="1" dirty="0">
                <a:solidFill>
                  <a:schemeClr val="tx1"/>
                </a:solidFill>
              </a:rPr>
              <a:t>of an impervious </a:t>
            </a:r>
            <a:r>
              <a:rPr lang="en-US" sz="5600" b="1" dirty="0" smtClean="0">
                <a:solidFill>
                  <a:schemeClr val="tx1"/>
                </a:solidFill>
              </a:rPr>
              <a:t>surface </a:t>
            </a:r>
            <a:r>
              <a:rPr lang="en-US" sz="5600" b="1" dirty="0">
                <a:solidFill>
                  <a:schemeClr val="tx1"/>
                </a:solidFill>
              </a:rPr>
              <a:t>shall </a:t>
            </a:r>
            <a:r>
              <a:rPr lang="en-US" sz="5600" b="1" dirty="0" smtClean="0">
                <a:solidFill>
                  <a:schemeClr val="tx1"/>
                </a:solidFill>
              </a:rPr>
              <a:t>include: </a:t>
            </a:r>
          </a:p>
          <a:p>
            <a:pPr lvl="1"/>
            <a:r>
              <a:rPr lang="en-US" sz="5600" b="1" dirty="0" smtClean="0">
                <a:solidFill>
                  <a:schemeClr val="tx1"/>
                </a:solidFill>
              </a:rPr>
              <a:t>Construction </a:t>
            </a:r>
            <a:r>
              <a:rPr lang="en-US" sz="5600" b="1" dirty="0">
                <a:solidFill>
                  <a:schemeClr val="tx1"/>
                </a:solidFill>
              </a:rPr>
              <a:t>of buildings</a:t>
            </a:r>
          </a:p>
          <a:p>
            <a:pPr lvl="1"/>
            <a:r>
              <a:rPr lang="en-US" sz="5600" b="1" dirty="0" smtClean="0">
                <a:solidFill>
                  <a:schemeClr val="tx1"/>
                </a:solidFill>
              </a:rPr>
              <a:t>Construction </a:t>
            </a:r>
            <a:r>
              <a:rPr lang="en-US" sz="5600" b="1" dirty="0">
                <a:solidFill>
                  <a:schemeClr val="tx1"/>
                </a:solidFill>
              </a:rPr>
              <a:t>of structures</a:t>
            </a:r>
          </a:p>
          <a:p>
            <a:pPr lvl="1"/>
            <a:r>
              <a:rPr lang="en-US" sz="5600" b="1" dirty="0" smtClean="0">
                <a:solidFill>
                  <a:schemeClr val="tx1"/>
                </a:solidFill>
              </a:rPr>
              <a:t>Construction </a:t>
            </a:r>
            <a:r>
              <a:rPr lang="en-US" sz="5600" b="1" dirty="0">
                <a:solidFill>
                  <a:schemeClr val="tx1"/>
                </a:solidFill>
              </a:rPr>
              <a:t>of new hard surfaces</a:t>
            </a:r>
          </a:p>
          <a:p>
            <a:pPr marL="57150" indent="0">
              <a:buNone/>
            </a:pPr>
            <a:r>
              <a:rPr lang="en-US" sz="5600" b="1" dirty="0" smtClean="0">
                <a:solidFill>
                  <a:schemeClr val="tx1"/>
                </a:solidFill>
              </a:rPr>
              <a:t>For pavements:</a:t>
            </a:r>
          </a:p>
          <a:p>
            <a:pPr lvl="1"/>
            <a:r>
              <a:rPr lang="en-US" sz="5600" b="1" dirty="0">
                <a:solidFill>
                  <a:schemeClr val="tx1"/>
                </a:solidFill>
              </a:rPr>
              <a:t>Extending the pavement edge without increasing the size of the road prism</a:t>
            </a:r>
          </a:p>
          <a:p>
            <a:pPr lvl="1"/>
            <a:r>
              <a:rPr lang="en-US" sz="5600" b="1" dirty="0">
                <a:solidFill>
                  <a:schemeClr val="tx1"/>
                </a:solidFill>
              </a:rPr>
              <a:t>Paving gravel shoulders</a:t>
            </a:r>
          </a:p>
          <a:p>
            <a:pPr lvl="1"/>
            <a:r>
              <a:rPr lang="en-US" sz="5600" b="1" dirty="0">
                <a:solidFill>
                  <a:schemeClr val="tx1"/>
                </a:solidFill>
              </a:rPr>
              <a:t>Upgrading from dirt to gravel, bituminous surface treatment, asphalt, or concrete</a:t>
            </a:r>
          </a:p>
          <a:p>
            <a:pPr lvl="1"/>
            <a:r>
              <a:rPr lang="en-US" sz="5600" b="1" dirty="0">
                <a:solidFill>
                  <a:schemeClr val="tx1"/>
                </a:solidFill>
              </a:rPr>
              <a:t>Upgrading from gravel to bituminous surface treatment, asphalt or concrete</a:t>
            </a:r>
          </a:p>
          <a:p>
            <a:pPr lvl="1"/>
            <a:r>
              <a:rPr lang="en-US" sz="5600" b="1" dirty="0">
                <a:solidFill>
                  <a:schemeClr val="tx1"/>
                </a:solidFill>
              </a:rPr>
              <a:t>Upgrading from bituminous surface treatment  to asphalt or concrete.</a:t>
            </a:r>
          </a:p>
          <a:p>
            <a:pPr marL="57150" indent="0">
              <a:buNone/>
            </a:pPr>
            <a:endParaRPr lang="en-US" sz="5600" b="1" dirty="0" smtClean="0">
              <a:solidFill>
                <a:schemeClr val="tx1"/>
              </a:solidFill>
            </a:endParaRPr>
          </a:p>
          <a:p>
            <a:pPr marL="57150" indent="0">
              <a:buNone/>
            </a:pPr>
            <a:r>
              <a:rPr lang="en-US" sz="5600" b="1" dirty="0" smtClean="0">
                <a:solidFill>
                  <a:schemeClr val="tx1"/>
                </a:solidFill>
              </a:rPr>
              <a:t>On </a:t>
            </a:r>
            <a:r>
              <a:rPr lang="en-US" sz="5600" b="1" dirty="0">
                <a:solidFill>
                  <a:schemeClr val="tx1"/>
                </a:solidFill>
              </a:rPr>
              <a:t>redevelopment sites the following apply:</a:t>
            </a:r>
          </a:p>
          <a:p>
            <a:pPr marL="57150" indent="0">
              <a:buNone/>
            </a:pPr>
            <a:r>
              <a:rPr lang="en-US" sz="5600" b="1" dirty="0">
                <a:solidFill>
                  <a:schemeClr val="tx1"/>
                </a:solidFill>
              </a:rPr>
              <a:t>For structures, the construction of a structure over an existing </a:t>
            </a:r>
            <a:r>
              <a:rPr lang="en-US" sz="5600" b="1" dirty="0" smtClean="0">
                <a:solidFill>
                  <a:schemeClr val="tx1"/>
                </a:solidFill>
              </a:rPr>
              <a:t> impervious </a:t>
            </a:r>
            <a:r>
              <a:rPr lang="en-US" sz="5600" b="1" dirty="0">
                <a:solidFill>
                  <a:schemeClr val="tx1"/>
                </a:solidFill>
              </a:rPr>
              <a:t>asphalt or concrete surface will not be considered new or </a:t>
            </a:r>
            <a:r>
              <a:rPr lang="en-US" sz="5600" b="1" dirty="0" smtClean="0">
                <a:solidFill>
                  <a:schemeClr val="tx1"/>
                </a:solidFill>
              </a:rPr>
              <a:t> replaced </a:t>
            </a:r>
            <a:r>
              <a:rPr lang="en-US" sz="5600" b="1" dirty="0">
                <a:solidFill>
                  <a:schemeClr val="tx1"/>
                </a:solidFill>
              </a:rPr>
              <a:t>impervious surfaces and will not be counted toward project </a:t>
            </a:r>
            <a:r>
              <a:rPr lang="en-US" sz="5600" b="1" dirty="0" smtClean="0">
                <a:solidFill>
                  <a:schemeClr val="tx1"/>
                </a:solidFill>
              </a:rPr>
              <a:t>thresholds </a:t>
            </a:r>
            <a:r>
              <a:rPr lang="en-US" sz="5600" b="1" dirty="0">
                <a:solidFill>
                  <a:schemeClr val="tx1"/>
                </a:solidFill>
              </a:rPr>
              <a:t>if the existing underlying surface remains in place and the </a:t>
            </a:r>
          </a:p>
          <a:p>
            <a:pPr marL="57150" indent="0">
              <a:buNone/>
            </a:pPr>
            <a:r>
              <a:rPr lang="en-US" sz="5600" b="1" dirty="0">
                <a:solidFill>
                  <a:schemeClr val="tx1"/>
                </a:solidFill>
              </a:rPr>
              <a:t>existing underlying surface is not a foundation.  Construction of a </a:t>
            </a:r>
            <a:r>
              <a:rPr lang="en-US" sz="5600" b="1" dirty="0" smtClean="0">
                <a:solidFill>
                  <a:schemeClr val="tx1"/>
                </a:solidFill>
              </a:rPr>
              <a:t>structure </a:t>
            </a:r>
            <a:r>
              <a:rPr lang="en-US" sz="5600" b="1" dirty="0">
                <a:solidFill>
                  <a:schemeClr val="tx1"/>
                </a:solidFill>
              </a:rPr>
              <a:t>over an existing foundation will be considered a replaced </a:t>
            </a:r>
            <a:r>
              <a:rPr lang="en-US" sz="5600" b="1" dirty="0" smtClean="0">
                <a:solidFill>
                  <a:schemeClr val="tx1"/>
                </a:solidFill>
              </a:rPr>
              <a:t>impervious </a:t>
            </a:r>
            <a:r>
              <a:rPr lang="en-US" sz="5600" b="1" dirty="0">
                <a:solidFill>
                  <a:schemeClr val="tx1"/>
                </a:solidFill>
              </a:rPr>
              <a:t>surface per the definition of Replaced Impervious </a:t>
            </a:r>
            <a:r>
              <a:rPr lang="en-US" sz="5600" b="1" dirty="0" smtClean="0">
                <a:solidFill>
                  <a:schemeClr val="tx1"/>
                </a:solidFill>
              </a:rPr>
              <a:t>Surface</a:t>
            </a:r>
            <a:r>
              <a:rPr lang="en-US" sz="5600" b="1" dirty="0">
                <a:solidFill>
                  <a:schemeClr val="tx1"/>
                </a:solidFill>
              </a:rPr>
              <a:t>.</a:t>
            </a:r>
          </a:p>
          <a:p>
            <a:pPr marL="57150" indent="0">
              <a:buNone/>
            </a:pPr>
            <a:endParaRPr lang="en-US" sz="5600" b="1" dirty="0" smtClean="0">
              <a:solidFill>
                <a:schemeClr val="tx1"/>
              </a:solidFill>
            </a:endParaRPr>
          </a:p>
          <a:p>
            <a:pPr marL="57150" indent="0">
              <a:buNone/>
            </a:pPr>
            <a:r>
              <a:rPr lang="en-US" sz="5600" b="1" dirty="0" smtClean="0">
                <a:solidFill>
                  <a:schemeClr val="tx1"/>
                </a:solidFill>
              </a:rPr>
              <a:t>Asphalt </a:t>
            </a:r>
            <a:r>
              <a:rPr lang="en-US" sz="5600" b="1" dirty="0">
                <a:solidFill>
                  <a:schemeClr val="tx1"/>
                </a:solidFill>
              </a:rPr>
              <a:t>or concrete overlays will not be considered a new or </a:t>
            </a:r>
            <a:r>
              <a:rPr lang="en-US" sz="5600" b="1" dirty="0" smtClean="0">
                <a:solidFill>
                  <a:schemeClr val="tx1"/>
                </a:solidFill>
              </a:rPr>
              <a:t>replaced </a:t>
            </a:r>
            <a:r>
              <a:rPr lang="en-US" sz="5600" b="1" dirty="0">
                <a:solidFill>
                  <a:schemeClr val="tx1"/>
                </a:solidFill>
              </a:rPr>
              <a:t>impervious surface and will not be counted toward project </a:t>
            </a:r>
            <a:r>
              <a:rPr lang="en-US" sz="5600" b="1" dirty="0" smtClean="0">
                <a:solidFill>
                  <a:schemeClr val="tx1"/>
                </a:solidFill>
              </a:rPr>
              <a:t>thresholds</a:t>
            </a:r>
            <a:r>
              <a:rPr lang="en-US" sz="5600" b="1" dirty="0">
                <a:solidFill>
                  <a:schemeClr val="tx1"/>
                </a:solidFill>
              </a:rPr>
              <a:t>.  If non-porous asphalt or concrete is laid over existing </a:t>
            </a:r>
          </a:p>
          <a:p>
            <a:pPr marL="57150" indent="0">
              <a:buNone/>
            </a:pPr>
            <a:r>
              <a:rPr lang="en-US" sz="5600" b="1" dirty="0">
                <a:solidFill>
                  <a:schemeClr val="tx1"/>
                </a:solidFill>
              </a:rPr>
              <a:t>permeable pavements, the asphalt or concrete will be considered a </a:t>
            </a:r>
            <a:r>
              <a:rPr lang="en-US" sz="5600" b="1" dirty="0" smtClean="0">
                <a:solidFill>
                  <a:schemeClr val="tx1"/>
                </a:solidFill>
              </a:rPr>
              <a:t>new </a:t>
            </a:r>
            <a:r>
              <a:rPr lang="en-US" sz="5600" b="1" dirty="0">
                <a:solidFill>
                  <a:schemeClr val="tx1"/>
                </a:solidFill>
              </a:rPr>
              <a:t>impervious surface and the stormwater mitigation provided by </a:t>
            </a:r>
            <a:r>
              <a:rPr lang="en-US" sz="5600" b="1" dirty="0" smtClean="0">
                <a:solidFill>
                  <a:schemeClr val="tx1"/>
                </a:solidFill>
              </a:rPr>
              <a:t>the </a:t>
            </a:r>
            <a:r>
              <a:rPr lang="en-US" sz="5600" b="1" dirty="0">
                <a:solidFill>
                  <a:schemeClr val="tx1"/>
                </a:solidFill>
              </a:rPr>
              <a:t>existing permeable surface shall be replaced.</a:t>
            </a:r>
            <a:endParaRPr lang="en-US" sz="5600" b="1" dirty="0" smtClean="0">
              <a:solidFill>
                <a:schemeClr val="tx1"/>
              </a:solidFill>
            </a:endParaRPr>
          </a:p>
          <a:p>
            <a:pPr marL="0" indent="0">
              <a:buNone/>
            </a:pPr>
            <a:endParaRPr lang="en-US" sz="2900" b="1" dirty="0" smtClean="0">
              <a:solidFill>
                <a:schemeClr val="tx1"/>
              </a:solidFill>
            </a:endParaRPr>
          </a:p>
          <a:p>
            <a:pPr marL="0" indent="0">
              <a:buNone/>
            </a:pPr>
            <a:endParaRPr lang="en-US" sz="2900"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18033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2057400"/>
          </a:xfrm>
        </p:spPr>
        <p:txBody>
          <a:bodyPr/>
          <a:lstStyle/>
          <a:p>
            <a:r>
              <a:rPr lang="en-US" dirty="0" smtClean="0"/>
              <a:t>Survey #1</a:t>
            </a:r>
            <a:br>
              <a:rPr lang="en-US" dirty="0" smtClean="0"/>
            </a:br>
            <a:r>
              <a:rPr lang="en-US" dirty="0" smtClean="0"/>
              <a:t>Who is Joining Us Today?</a:t>
            </a:r>
            <a:endParaRPr lang="en-US" dirty="0"/>
          </a:p>
        </p:txBody>
      </p:sp>
      <p:sp>
        <p:nvSpPr>
          <p:cNvPr id="3" name="Content Placeholder 2"/>
          <p:cNvSpPr>
            <a:spLocks noGrp="1"/>
          </p:cNvSpPr>
          <p:nvPr>
            <p:ph idx="1"/>
          </p:nvPr>
        </p:nvSpPr>
        <p:spPr>
          <a:xfrm>
            <a:off x="457200" y="2743200"/>
            <a:ext cx="8229600" cy="3382963"/>
          </a:xfrm>
        </p:spPr>
        <p:txBody>
          <a:bodyPr>
            <a:normAutofit/>
          </a:bodyPr>
          <a:lstStyle/>
          <a:p>
            <a:endParaRPr lang="en-US" b="1" dirty="0">
              <a:solidFill>
                <a:schemeClr val="tx1"/>
              </a:solidFill>
            </a:endParaRPr>
          </a:p>
          <a:p>
            <a:pPr marL="0" indent="0">
              <a:buNone/>
            </a:pPr>
            <a:endParaRPr lang="en-US" b="1" dirty="0" smtClean="0">
              <a:solidFill>
                <a:schemeClr val="tx1"/>
              </a:solidFill>
            </a:endParaRPr>
          </a:p>
          <a:p>
            <a:endParaRPr lang="en-US" dirty="0" smtClean="0"/>
          </a:p>
          <a:p>
            <a:endParaRPr lang="en-US" dirty="0" smtClean="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Tree>
    <p:extLst>
      <p:ext uri="{BB962C8B-B14F-4D97-AF65-F5344CB8AC3E}">
        <p14:creationId xmlns:p14="http://schemas.microsoft.com/office/powerpoint/2010/main" val="720264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Important Definition</a:t>
            </a:r>
            <a:endParaRPr lang="en-US" dirty="0"/>
          </a:p>
        </p:txBody>
      </p:sp>
      <p:sp>
        <p:nvSpPr>
          <p:cNvPr id="3" name="Content Placeholder 2"/>
          <p:cNvSpPr>
            <a:spLocks noGrp="1"/>
          </p:cNvSpPr>
          <p:nvPr>
            <p:ph idx="1"/>
          </p:nvPr>
        </p:nvSpPr>
        <p:spPr>
          <a:xfrm>
            <a:off x="457200" y="1066800"/>
            <a:ext cx="8311896" cy="4953000"/>
          </a:xfrm>
        </p:spPr>
        <p:txBody>
          <a:bodyPr>
            <a:normAutofit fontScale="77500" lnSpcReduction="20000"/>
          </a:bodyPr>
          <a:lstStyle/>
          <a:p>
            <a:pPr marL="57150" indent="0">
              <a:buNone/>
            </a:pPr>
            <a:r>
              <a:rPr lang="en-US" sz="2900" b="1" u="sng" dirty="0" smtClean="0">
                <a:solidFill>
                  <a:schemeClr val="tx1"/>
                </a:solidFill>
              </a:rPr>
              <a:t>Impervious Surface</a:t>
            </a:r>
            <a:r>
              <a:rPr lang="en-US" sz="2900" b="1" dirty="0" smtClean="0">
                <a:solidFill>
                  <a:schemeClr val="tx1"/>
                </a:solidFill>
              </a:rPr>
              <a:t>: A non-vegetated surface area which either prevents or retards the entry of water into the soil mantle as under natural conditions prior to development.  A non-vegetated surface area which causes water to run off the surface in greater quantities or at an increased rate of flow from the flow present under natural conditions prior to development.  Common impervious surfaces include, but are not limited to, roof tops, walkways, patios, driveways, parking lots or storage areas, concrete or asphalt paving, gravel roads, packed earthen materials, and oiled, macadam or other surfaces which similarly impede the natural infiltration of stormwater.  Open, uncovered retention/detention facilities shall not be considered as impervious surfaces for the purposes of determining whether the thresholds for application of Minimum Requirements are exceeded.  Open, uncovered retention/detention facilities shall be considered impervious surfaces for purposes of runoff modeling.</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12465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Important Definition</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57150" indent="0">
              <a:buNone/>
            </a:pPr>
            <a:r>
              <a:rPr lang="en-US" sz="2900" b="1" u="sng" dirty="0" smtClean="0">
                <a:solidFill>
                  <a:schemeClr val="tx1"/>
                </a:solidFill>
              </a:rPr>
              <a:t>Replaced Hard Surface</a:t>
            </a:r>
            <a:r>
              <a:rPr lang="en-US" sz="2900" b="1" dirty="0" smtClean="0">
                <a:solidFill>
                  <a:schemeClr val="tx1"/>
                </a:solidFill>
              </a:rPr>
              <a:t>: For </a:t>
            </a:r>
            <a:r>
              <a:rPr lang="en-US" sz="2900" b="1" dirty="0">
                <a:solidFill>
                  <a:schemeClr val="tx1"/>
                </a:solidFill>
              </a:rPr>
              <a:t>structures, the removal and replacement of hard surfaces down </a:t>
            </a:r>
            <a:r>
              <a:rPr lang="en-US" sz="2900" b="1" dirty="0" smtClean="0">
                <a:solidFill>
                  <a:schemeClr val="tx1"/>
                </a:solidFill>
              </a:rPr>
              <a:t>to </a:t>
            </a:r>
            <a:r>
              <a:rPr lang="en-US" sz="2900" b="1" dirty="0">
                <a:solidFill>
                  <a:schemeClr val="tx1"/>
                </a:solidFill>
              </a:rPr>
              <a:t>or including the foundation.  For other hard surfaces, the removal </a:t>
            </a:r>
            <a:r>
              <a:rPr lang="en-US" sz="2900" b="1" dirty="0" smtClean="0">
                <a:solidFill>
                  <a:schemeClr val="tx1"/>
                </a:solidFill>
              </a:rPr>
              <a:t>down </a:t>
            </a:r>
            <a:r>
              <a:rPr lang="en-US" sz="2900" b="1" dirty="0">
                <a:solidFill>
                  <a:schemeClr val="tx1"/>
                </a:solidFill>
              </a:rPr>
              <a:t>to bare soil or top of base course layer and replacement, </a:t>
            </a:r>
            <a:r>
              <a:rPr lang="en-US" sz="2900" b="1" dirty="0" smtClean="0">
                <a:solidFill>
                  <a:schemeClr val="tx1"/>
                </a:solidFill>
              </a:rPr>
              <a:t>including </a:t>
            </a:r>
            <a:r>
              <a:rPr lang="en-US" sz="2900" b="1" dirty="0">
                <a:solidFill>
                  <a:schemeClr val="tx1"/>
                </a:solidFill>
              </a:rPr>
              <a:t>replacement as required for repairing the base course </a:t>
            </a:r>
            <a:r>
              <a:rPr lang="en-US" sz="2900" b="1" dirty="0" smtClean="0">
                <a:solidFill>
                  <a:schemeClr val="tx1"/>
                </a:solidFill>
              </a:rPr>
              <a:t>layer</a:t>
            </a:r>
            <a:r>
              <a:rPr lang="en-US" sz="2900" b="1" dirty="0">
                <a:solidFill>
                  <a:schemeClr val="tx1"/>
                </a:solidFill>
              </a:rPr>
              <a:t>.  </a:t>
            </a:r>
          </a:p>
          <a:p>
            <a:pPr marL="57150" indent="0">
              <a:buNone/>
            </a:pPr>
            <a:r>
              <a:rPr lang="en-US" sz="2900" b="1" dirty="0">
                <a:solidFill>
                  <a:schemeClr val="tx1"/>
                </a:solidFill>
              </a:rPr>
              <a:t>On redevelopment sites, the construction of a structure over an </a:t>
            </a:r>
            <a:r>
              <a:rPr lang="en-US" sz="2900" b="1" dirty="0" smtClean="0">
                <a:solidFill>
                  <a:schemeClr val="tx1"/>
                </a:solidFill>
              </a:rPr>
              <a:t>existing </a:t>
            </a:r>
            <a:r>
              <a:rPr lang="en-US" sz="2900" b="1" dirty="0">
                <a:solidFill>
                  <a:schemeClr val="tx1"/>
                </a:solidFill>
              </a:rPr>
              <a:t>asphalt or concrete surface will not be considered new or </a:t>
            </a:r>
            <a:r>
              <a:rPr lang="en-US" sz="2900" b="1" dirty="0" smtClean="0">
                <a:solidFill>
                  <a:schemeClr val="tx1"/>
                </a:solidFill>
              </a:rPr>
              <a:t>replaced </a:t>
            </a:r>
            <a:r>
              <a:rPr lang="en-US" sz="2900" b="1" dirty="0">
                <a:solidFill>
                  <a:schemeClr val="tx1"/>
                </a:solidFill>
              </a:rPr>
              <a:t>impervious surfaces and will not count toward project </a:t>
            </a:r>
            <a:r>
              <a:rPr lang="en-US" sz="2900" b="1" dirty="0" smtClean="0">
                <a:solidFill>
                  <a:schemeClr val="tx1"/>
                </a:solidFill>
              </a:rPr>
              <a:t>thresholds </a:t>
            </a:r>
            <a:r>
              <a:rPr lang="en-US" sz="2900" b="1" dirty="0">
                <a:solidFill>
                  <a:schemeClr val="tx1"/>
                </a:solidFill>
              </a:rPr>
              <a:t>if the existing underlying asphalt or concrete surface </a:t>
            </a:r>
            <a:r>
              <a:rPr lang="en-US" sz="2900" b="1" dirty="0" smtClean="0">
                <a:solidFill>
                  <a:schemeClr val="tx1"/>
                </a:solidFill>
              </a:rPr>
              <a:t>remains </a:t>
            </a:r>
            <a:r>
              <a:rPr lang="en-US" sz="2900" b="1" dirty="0">
                <a:solidFill>
                  <a:schemeClr val="tx1"/>
                </a:solidFill>
              </a:rPr>
              <a:t>in place and undisturbed.  See exemptions for Pavement </a:t>
            </a:r>
          </a:p>
          <a:p>
            <a:pPr marL="57150" indent="0">
              <a:buNone/>
            </a:pPr>
            <a:r>
              <a:rPr lang="en-US" sz="2900" b="1" dirty="0">
                <a:solidFill>
                  <a:schemeClr val="tx1"/>
                </a:solidFill>
              </a:rPr>
              <a:t>Maintenance, Volume 1, Section 3.2.</a:t>
            </a:r>
            <a:endParaRPr lang="en-US" dirty="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109680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Important Definition</a:t>
            </a:r>
            <a:endParaRPr lang="en-US" dirty="0"/>
          </a:p>
        </p:txBody>
      </p:sp>
      <p:sp>
        <p:nvSpPr>
          <p:cNvPr id="3" name="Content Placeholder 2"/>
          <p:cNvSpPr>
            <a:spLocks noGrp="1"/>
          </p:cNvSpPr>
          <p:nvPr>
            <p:ph idx="1"/>
          </p:nvPr>
        </p:nvSpPr>
        <p:spPr>
          <a:xfrm>
            <a:off x="457200" y="1447800"/>
            <a:ext cx="8229600" cy="4678363"/>
          </a:xfrm>
        </p:spPr>
        <p:txBody>
          <a:bodyPr>
            <a:normAutofit fontScale="92500"/>
          </a:bodyPr>
          <a:lstStyle/>
          <a:p>
            <a:pPr marL="0" indent="0">
              <a:buNone/>
            </a:pPr>
            <a:r>
              <a:rPr lang="en-US" b="1" u="sng" dirty="0" smtClean="0">
                <a:solidFill>
                  <a:schemeClr val="tx1"/>
                </a:solidFill>
              </a:rPr>
              <a:t>Land disturbing activity:</a:t>
            </a:r>
            <a:r>
              <a:rPr lang="en-US" b="1" dirty="0" smtClean="0">
                <a:solidFill>
                  <a:schemeClr val="tx1"/>
                </a:solidFill>
              </a:rPr>
              <a:t> Any activity that results in a change in the existing soil cover (both vegetative and non-vegetative) and/or existing soil topography.  Land disturbing activities include, but are not limited to clearing, grading, filling, and excavation.  Compaction that is associated with stabilization of structures and road construction shall be considered a land disturbing activity.  Vegetation maintenance practices, including landscape maintenance and gardening, are not considered land-disturbing activity if conducted according to established standards and procedures.  Stormwater BMP/facility maintenance is not considered land disturbing activity if conducted according to established standards and procedures. </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607229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Okay the Project Is Not Exempt – Do I Need an SSP?</a:t>
            </a:r>
            <a:endParaRPr lang="en-US" sz="4400"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solidFill>
                  <a:schemeClr val="tx1"/>
                </a:solidFill>
              </a:rPr>
              <a:t>Does the Project Result in 2,000 Square Feet or Greater or New Plus Replaced Hard Surface Area?</a:t>
            </a:r>
          </a:p>
          <a:p>
            <a:pPr marL="0" indent="0">
              <a:buNone/>
            </a:pPr>
            <a:endParaRPr lang="en-US" dirty="0" smtClean="0">
              <a:solidFill>
                <a:schemeClr val="tx1"/>
              </a:solidFill>
            </a:endParaRPr>
          </a:p>
          <a:p>
            <a:r>
              <a:rPr lang="en-US" dirty="0" smtClean="0">
                <a:solidFill>
                  <a:schemeClr val="tx1"/>
                </a:solidFill>
              </a:rPr>
              <a:t>Does the Project have land disturbing activity of 7,000 square feet or greater?</a:t>
            </a:r>
          </a:p>
          <a:p>
            <a:pPr marL="0" indent="0">
              <a:buNone/>
            </a:pPr>
            <a:endParaRPr lang="en-US" b="1" dirty="0">
              <a:solidFill>
                <a:schemeClr val="tx1"/>
              </a:solidFill>
            </a:endParaRPr>
          </a:p>
          <a:p>
            <a:pPr marL="0" indent="0" algn="ctr">
              <a:buNone/>
            </a:pPr>
            <a:r>
              <a:rPr lang="en-US" b="1" dirty="0" smtClean="0">
                <a:solidFill>
                  <a:schemeClr val="tx1"/>
                </a:solidFill>
              </a:rPr>
              <a:t>If You Answer Yes to </a:t>
            </a:r>
            <a:r>
              <a:rPr lang="en-US" b="1" u="sng" dirty="0" smtClean="0">
                <a:solidFill>
                  <a:schemeClr val="tx1"/>
                </a:solidFill>
              </a:rPr>
              <a:t>Either</a:t>
            </a:r>
            <a:r>
              <a:rPr lang="en-US" b="1" dirty="0" smtClean="0">
                <a:solidFill>
                  <a:schemeClr val="tx1"/>
                </a:solidFill>
              </a:rPr>
              <a:t> of These Questions, A Stormwater Site Plan is Required.</a:t>
            </a:r>
          </a:p>
          <a:p>
            <a:pPr marL="0" indent="0">
              <a:buNone/>
            </a:pPr>
            <a:endParaRPr lang="en-US" sz="1900" b="1" dirty="0">
              <a:solidFill>
                <a:schemeClr val="tx1"/>
              </a:solidFill>
            </a:endParaRPr>
          </a:p>
          <a:p>
            <a:pPr marL="0" indent="0">
              <a:buNone/>
            </a:pPr>
            <a:r>
              <a:rPr lang="en-US" b="1" dirty="0" smtClean="0">
                <a:solidFill>
                  <a:schemeClr val="tx1"/>
                </a:solidFill>
              </a:rPr>
              <a:t>Don’t Forget Cumulative Impacts!!</a:t>
            </a:r>
          </a:p>
          <a:p>
            <a:r>
              <a:rPr lang="en-US" dirty="0" smtClean="0">
                <a:solidFill>
                  <a:schemeClr val="tx1"/>
                </a:solidFill>
              </a:rPr>
              <a:t>The determination of thresholds for a project site shall be based on the total increase or replacement of hard surfaces and converted vegetation areas that occurred after adoption of the 2003 SWMM.</a:t>
            </a: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551657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Cumulative Impacts</a:t>
            </a:r>
            <a:endParaRPr lang="en-US" dirty="0"/>
          </a:p>
        </p:txBody>
      </p:sp>
      <p:sp>
        <p:nvSpPr>
          <p:cNvPr id="3" name="Content Placeholder 2"/>
          <p:cNvSpPr>
            <a:spLocks noGrp="1"/>
          </p:cNvSpPr>
          <p:nvPr>
            <p:ph idx="1"/>
          </p:nvPr>
        </p:nvSpPr>
        <p:spPr>
          <a:xfrm>
            <a:off x="457200" y="1143000"/>
            <a:ext cx="8229600" cy="4983163"/>
          </a:xfrm>
        </p:spPr>
        <p:txBody>
          <a:bodyPr/>
          <a:lstStyle/>
          <a:p>
            <a:pPr marL="0" indent="0">
              <a:buNone/>
            </a:pPr>
            <a:r>
              <a:rPr lang="en-US" b="1" dirty="0" smtClean="0">
                <a:solidFill>
                  <a:schemeClr val="tx1"/>
                </a:solidFill>
              </a:rPr>
              <a:t>Determine the total increase or replacement of hard surfaces and converted vegetation areas that occurred on the project site since January 1, 2003:</a:t>
            </a:r>
          </a:p>
          <a:p>
            <a:pPr marL="0" indent="0">
              <a:buNone/>
            </a:pPr>
            <a:endParaRPr lang="en-US" b="1" dirty="0" smtClean="0">
              <a:solidFill>
                <a:schemeClr val="tx1"/>
              </a:solidFill>
            </a:endParaRPr>
          </a:p>
          <a:p>
            <a:pPr lvl="1">
              <a:buFont typeface="Arial" panose="020B0604020202020204" pitchFamily="34" charset="0"/>
              <a:buChar char="•"/>
            </a:pPr>
            <a:r>
              <a:rPr lang="en-US" sz="2000" dirty="0" smtClean="0">
                <a:solidFill>
                  <a:schemeClr val="tx1"/>
                </a:solidFill>
              </a:rPr>
              <a:t>Use </a:t>
            </a:r>
            <a:r>
              <a:rPr lang="en-US" sz="2000" dirty="0" err="1">
                <a:solidFill>
                  <a:schemeClr val="tx1"/>
                </a:solidFill>
              </a:rPr>
              <a:t>T</a:t>
            </a:r>
            <a:r>
              <a:rPr lang="en-US" sz="2000" dirty="0" err="1" smtClean="0">
                <a:solidFill>
                  <a:schemeClr val="tx1"/>
                </a:solidFill>
              </a:rPr>
              <a:t>acomaMap</a:t>
            </a:r>
            <a:r>
              <a:rPr lang="en-US" sz="2000" dirty="0" smtClean="0">
                <a:solidFill>
                  <a:schemeClr val="tx1"/>
                </a:solidFill>
              </a:rPr>
              <a:t> (</a:t>
            </a:r>
            <a:r>
              <a:rPr lang="en-US" sz="2000" dirty="0" err="1" smtClean="0">
                <a:solidFill>
                  <a:schemeClr val="tx1"/>
                </a:solidFill>
              </a:rPr>
              <a:t>tMap</a:t>
            </a:r>
            <a:r>
              <a:rPr lang="en-US" sz="2000" dirty="0" smtClean="0">
                <a:solidFill>
                  <a:schemeClr val="tx1"/>
                </a:solidFill>
              </a:rPr>
              <a:t>) and aerial photos  </a:t>
            </a:r>
            <a:r>
              <a:rPr lang="en-US" sz="2000" i="1" baseline="30000" dirty="0" smtClean="0">
                <a:solidFill>
                  <a:schemeClr val="accent1"/>
                </a:solidFill>
              </a:rPr>
              <a:t>(map example)</a:t>
            </a:r>
            <a:endParaRPr lang="en-US" sz="2000" baseline="30000" dirty="0" smtClean="0">
              <a:solidFill>
                <a:schemeClr val="accent1"/>
              </a:solidFill>
            </a:endParaRPr>
          </a:p>
          <a:p>
            <a:pPr lvl="1">
              <a:buFont typeface="Arial" panose="020B0604020202020204" pitchFamily="34" charset="0"/>
              <a:buChar char="•"/>
            </a:pPr>
            <a:r>
              <a:rPr lang="en-US" sz="2000" dirty="0" smtClean="0">
                <a:solidFill>
                  <a:schemeClr val="tx1"/>
                </a:solidFill>
              </a:rPr>
              <a:t>Use Permits map for historic Permits on the site </a:t>
            </a:r>
            <a:r>
              <a:rPr lang="en-US" sz="2000" i="1" baseline="30000" dirty="0">
                <a:solidFill>
                  <a:schemeClr val="accent1"/>
                </a:solidFill>
              </a:rPr>
              <a:t>(map example)</a:t>
            </a:r>
            <a:endParaRPr lang="en-US" sz="2000" dirty="0" smtClean="0">
              <a:solidFill>
                <a:srgbClr val="FF0000"/>
              </a:solidFill>
            </a:endParaRPr>
          </a:p>
          <a:p>
            <a:pPr lvl="1">
              <a:buFont typeface="Arial" panose="020B0604020202020204" pitchFamily="34" charset="0"/>
              <a:buChar char="•"/>
            </a:pPr>
            <a:r>
              <a:rPr lang="en-US" sz="2000" dirty="0" smtClean="0">
                <a:solidFill>
                  <a:schemeClr val="tx1"/>
                </a:solidFill>
              </a:rPr>
              <a:t>Ask the property owner</a:t>
            </a:r>
          </a:p>
          <a:p>
            <a:pPr lvl="1">
              <a:buFont typeface="Arial" panose="020B0604020202020204" pitchFamily="34" charset="0"/>
              <a:buChar char="•"/>
            </a:pPr>
            <a:r>
              <a:rPr lang="en-US" sz="2000" dirty="0" smtClean="0">
                <a:solidFill>
                  <a:schemeClr val="tx1"/>
                </a:solidFill>
              </a:rPr>
              <a:t>Ask City of Tacoma staff</a:t>
            </a:r>
          </a:p>
          <a:p>
            <a:pPr marL="0" indent="0">
              <a:buNone/>
            </a:pPr>
            <a:endParaRPr lang="en-US" b="1" dirty="0" smtClean="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005109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lstStyle/>
          <a:p>
            <a:pPr algn="l"/>
            <a:r>
              <a:rPr lang="en-US" sz="3200" dirty="0" smtClean="0"/>
              <a:t>Survey #3 – Does our project need an SSP?</a:t>
            </a:r>
            <a:endParaRPr lang="en-US" sz="3200" dirty="0"/>
          </a:p>
        </p:txBody>
      </p:sp>
      <p:sp>
        <p:nvSpPr>
          <p:cNvPr id="3" name="Content Placeholder 2"/>
          <p:cNvSpPr>
            <a:spLocks noGrp="1"/>
          </p:cNvSpPr>
          <p:nvPr>
            <p:ph idx="1"/>
          </p:nvPr>
        </p:nvSpPr>
        <p:spPr>
          <a:xfrm>
            <a:off x="457200" y="1066800"/>
            <a:ext cx="8229600" cy="5181600"/>
          </a:xfrm>
        </p:spPr>
        <p:txBody>
          <a:bodyPr>
            <a:normAutofit fontScale="62500" lnSpcReduction="20000"/>
          </a:bodyPr>
          <a:lstStyle/>
          <a:p>
            <a:pPr marL="0" indent="0">
              <a:buNone/>
            </a:pPr>
            <a:r>
              <a:rPr lang="en-US" sz="3200" b="1" u="sng" dirty="0" smtClean="0">
                <a:solidFill>
                  <a:schemeClr val="tx1"/>
                </a:solidFill>
              </a:rPr>
              <a:t>Coldest Ice Convenience Store – Project Reminder</a:t>
            </a:r>
          </a:p>
          <a:p>
            <a:pPr marL="0" indent="0">
              <a:buNone/>
            </a:pPr>
            <a:endParaRPr lang="en-US" b="1" u="sng" dirty="0" smtClean="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b="1" dirty="0" smtClean="0">
              <a:solidFill>
                <a:schemeClr val="tx1"/>
              </a:solidFill>
            </a:endParaRPr>
          </a:p>
          <a:p>
            <a:pPr lvl="1"/>
            <a:endParaRPr lang="en-US" sz="900" b="1" dirty="0" smtClean="0">
              <a:solidFill>
                <a:schemeClr val="tx1"/>
              </a:solidFill>
            </a:endParaRPr>
          </a:p>
          <a:p>
            <a:pPr lvl="1"/>
            <a:endParaRPr lang="en-US" sz="900" b="1" dirty="0">
              <a:solidFill>
                <a:schemeClr val="tx1"/>
              </a:solidFill>
            </a:endParaRPr>
          </a:p>
          <a:p>
            <a:pPr marL="0" indent="0">
              <a:buNone/>
            </a:pPr>
            <a:r>
              <a:rPr lang="en-US" b="1" u="sng" dirty="0" smtClean="0">
                <a:solidFill>
                  <a:schemeClr val="tx1"/>
                </a:solidFill>
              </a:rPr>
              <a:t>Proposed </a:t>
            </a:r>
            <a:r>
              <a:rPr lang="en-US" b="1" u="sng" dirty="0">
                <a:solidFill>
                  <a:schemeClr val="tx1"/>
                </a:solidFill>
              </a:rPr>
              <a:t>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MR Overview </a:t>
            </a:r>
            <a:r>
              <a:rPr lang="en-US" dirty="0" smtClean="0"/>
              <a:t>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8" name="TextBox 7"/>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2506736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SSP Template!!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A new template has been created for larger projects which outlines all Minimum Requirements, #1-9.</a:t>
            </a:r>
          </a:p>
          <a:p>
            <a:pPr marL="0" indent="0">
              <a:buNone/>
            </a:pPr>
            <a:endParaRPr lang="en-US" dirty="0" smtClean="0">
              <a:solidFill>
                <a:schemeClr val="tx1"/>
              </a:solidFill>
            </a:endParaRPr>
          </a:p>
          <a:p>
            <a:pPr lvl="1">
              <a:buFont typeface="Arial" panose="020B0604020202020204" pitchFamily="34" charset="0"/>
              <a:buChar char="•"/>
            </a:pPr>
            <a:r>
              <a:rPr lang="en-US" sz="2000" dirty="0" smtClean="0">
                <a:solidFill>
                  <a:schemeClr val="tx1"/>
                </a:solidFill>
              </a:rPr>
              <a:t>Available at </a:t>
            </a:r>
            <a:r>
              <a:rPr lang="en-US" sz="2000" dirty="0" smtClean="0">
                <a:solidFill>
                  <a:schemeClr val="tx1"/>
                </a:solidFill>
                <a:hlinkClick r:id="rId3"/>
              </a:rPr>
              <a:t>www.cityoftacoma.org/stormwatermanual_templates</a:t>
            </a:r>
            <a:endParaRPr lang="en-US" sz="2000" dirty="0" smtClean="0">
              <a:solidFill>
                <a:schemeClr val="tx1"/>
              </a:solidFill>
            </a:endParaRPr>
          </a:p>
          <a:p>
            <a:pPr lvl="1">
              <a:buFont typeface="Arial" panose="020B0604020202020204" pitchFamily="34" charset="0"/>
              <a:buChar char="•"/>
            </a:pPr>
            <a:r>
              <a:rPr lang="en-US" sz="2000" dirty="0" smtClean="0">
                <a:solidFill>
                  <a:schemeClr val="tx1"/>
                </a:solidFill>
              </a:rPr>
              <a:t>Follows SSP requirements contained in Volume 2 of the SWMM.</a:t>
            </a:r>
          </a:p>
          <a:p>
            <a:pPr lvl="1">
              <a:buFont typeface="Arial" panose="020B0604020202020204" pitchFamily="34" charset="0"/>
              <a:buChar char="•"/>
            </a:pPr>
            <a:r>
              <a:rPr lang="en-US" sz="2000" dirty="0" smtClean="0">
                <a:solidFill>
                  <a:schemeClr val="tx1"/>
                </a:solidFill>
              </a:rPr>
              <a:t>Why use the template?</a:t>
            </a:r>
          </a:p>
          <a:p>
            <a:pPr lvl="2">
              <a:buFont typeface="Courier New" panose="02070309020205020404" pitchFamily="49" charset="0"/>
              <a:buChar char="o"/>
            </a:pPr>
            <a:r>
              <a:rPr lang="en-US" dirty="0" smtClean="0">
                <a:solidFill>
                  <a:schemeClr val="tx1"/>
                </a:solidFill>
              </a:rPr>
              <a:t>Consistent, quicker review</a:t>
            </a:r>
          </a:p>
          <a:p>
            <a:pPr lvl="2">
              <a:buFont typeface="Courier New" panose="02070309020205020404" pitchFamily="49" charset="0"/>
              <a:buChar char="o"/>
            </a:pPr>
            <a:r>
              <a:rPr lang="en-US" dirty="0" smtClean="0">
                <a:solidFill>
                  <a:schemeClr val="tx1"/>
                </a:solidFill>
              </a:rPr>
              <a:t>Has (probably) a space for everything you might need to submit.</a:t>
            </a:r>
          </a:p>
          <a:p>
            <a:pPr lvl="1"/>
            <a:r>
              <a:rPr lang="en-US" sz="2000" dirty="0" smtClean="0">
                <a:solidFill>
                  <a:schemeClr val="tx1"/>
                </a:solidFill>
              </a:rPr>
              <a:t>Please provide comments and feedback via email </a:t>
            </a:r>
            <a:r>
              <a:rPr lang="en-US" sz="2000" dirty="0" smtClean="0">
                <a:solidFill>
                  <a:schemeClr val="tx1"/>
                </a:solidFill>
                <a:hlinkClick r:id="rId4"/>
              </a:rPr>
              <a:t>mhoppin@cityoftacoma.org</a:t>
            </a:r>
            <a:endParaRPr lang="en-US" sz="2000" dirty="0" smtClean="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92409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Title Page</a:t>
            </a:r>
            <a:endParaRPr lang="en-US" dirty="0"/>
          </a:p>
        </p:txBody>
      </p:sp>
      <p:pic>
        <p:nvPicPr>
          <p:cNvPr id="4" name="Content Placeholder 3"/>
          <p:cNvPicPr>
            <a:picLocks noGrp="1" noChangeAspect="1"/>
          </p:cNvPicPr>
          <p:nvPr>
            <p:ph idx="1"/>
          </p:nvPr>
        </p:nvPicPr>
        <p:blipFill>
          <a:blip r:embed="rId3"/>
          <a:stretch>
            <a:fillRect/>
          </a:stretch>
        </p:blipFill>
        <p:spPr>
          <a:xfrm>
            <a:off x="152400" y="838200"/>
            <a:ext cx="4116287" cy="5287964"/>
          </a:xfrm>
          <a:prstGeom prst="rect">
            <a:avLst/>
          </a:prstGeom>
        </p:spPr>
      </p:pic>
      <p:sp>
        <p:nvSpPr>
          <p:cNvPr id="5" name="TextBox 4"/>
          <p:cNvSpPr txBox="1">
            <a:spLocks/>
          </p:cNvSpPr>
          <p:nvPr/>
        </p:nvSpPr>
        <p:spPr>
          <a:xfrm>
            <a:off x="4573487" y="838201"/>
            <a:ext cx="4265713" cy="5486400"/>
          </a:xfrm>
          <a:prstGeom prst="rect">
            <a:avLst/>
          </a:prstGeom>
          <a:noFill/>
        </p:spPr>
        <p:txBody>
          <a:bodyPr wrap="square" rtlCol="0">
            <a:normAutofit fontScale="85000" lnSpcReduction="10000"/>
          </a:bodyPr>
          <a:lstStyle/>
          <a:p>
            <a:r>
              <a:rPr lang="en-US" u="sng" dirty="0" smtClean="0"/>
              <a:t>Project Name</a:t>
            </a:r>
            <a:r>
              <a:rPr lang="en-US" dirty="0" smtClean="0"/>
              <a:t>: Give your Project a Name.  Can be anything that defines the project.  </a:t>
            </a:r>
          </a:p>
          <a:p>
            <a:endParaRPr lang="en-US" dirty="0"/>
          </a:p>
          <a:p>
            <a:r>
              <a:rPr lang="en-US" u="sng" dirty="0" smtClean="0"/>
              <a:t>City of Tacoma Permit Number (s) Associated with Project</a:t>
            </a:r>
            <a:r>
              <a:rPr lang="en-US" dirty="0" smtClean="0"/>
              <a:t>:  The SDEV and/or WO associated with project. </a:t>
            </a:r>
            <a:r>
              <a:rPr lang="en-US" b="1" i="1" baseline="30000" dirty="0">
                <a:solidFill>
                  <a:schemeClr val="accent1"/>
                </a:solidFill>
              </a:rPr>
              <a:t>(permit example)</a:t>
            </a:r>
            <a:endParaRPr lang="en-US" baseline="30000" dirty="0" smtClean="0">
              <a:solidFill>
                <a:srgbClr val="FF0000"/>
              </a:solidFill>
            </a:endParaRPr>
          </a:p>
          <a:p>
            <a:endParaRPr lang="en-US" dirty="0" smtClean="0">
              <a:solidFill>
                <a:srgbClr val="FF0000"/>
              </a:solidFill>
            </a:endParaRPr>
          </a:p>
          <a:p>
            <a:r>
              <a:rPr lang="en-US" u="sng" dirty="0" smtClean="0"/>
              <a:t>Project Address</a:t>
            </a:r>
            <a:r>
              <a:rPr lang="en-US" dirty="0" smtClean="0"/>
              <a:t>: Current Address(</a:t>
            </a:r>
            <a:r>
              <a:rPr lang="en-US" dirty="0" err="1" smtClean="0"/>
              <a:t>es</a:t>
            </a:r>
            <a:r>
              <a:rPr lang="en-US" dirty="0" smtClean="0"/>
              <a:t>) where development will occur.  If road only provide approximate location (ex. North 7</a:t>
            </a:r>
            <a:r>
              <a:rPr lang="en-US" baseline="30000" dirty="0" smtClean="0"/>
              <a:t>th</a:t>
            </a:r>
            <a:r>
              <a:rPr lang="en-US" dirty="0" smtClean="0"/>
              <a:t> Between Cedar and Apple Street).</a:t>
            </a:r>
          </a:p>
          <a:p>
            <a:endParaRPr lang="en-US" dirty="0">
              <a:solidFill>
                <a:srgbClr val="FF0000"/>
              </a:solidFill>
            </a:endParaRPr>
          </a:p>
          <a:p>
            <a:r>
              <a:rPr lang="en-US" u="sng" dirty="0" smtClean="0"/>
              <a:t>Parcel Number(s)</a:t>
            </a:r>
            <a:r>
              <a:rPr lang="en-US" dirty="0" smtClean="0"/>
              <a:t>: </a:t>
            </a:r>
            <a:r>
              <a:rPr lang="en-US" b="1" i="1" baseline="30000" dirty="0">
                <a:solidFill>
                  <a:schemeClr val="accent1"/>
                </a:solidFill>
              </a:rPr>
              <a:t>(map example</a:t>
            </a:r>
            <a:r>
              <a:rPr lang="en-US" b="1" i="1" baseline="30000" dirty="0" smtClean="0">
                <a:solidFill>
                  <a:schemeClr val="accent1"/>
                </a:solidFill>
              </a:rPr>
              <a:t>)</a:t>
            </a:r>
          </a:p>
          <a:p>
            <a:endParaRPr lang="en-US" dirty="0">
              <a:solidFill>
                <a:srgbClr val="FF0000"/>
              </a:solidFill>
            </a:endParaRPr>
          </a:p>
          <a:p>
            <a:r>
              <a:rPr lang="en-US" u="sng" dirty="0" smtClean="0"/>
              <a:t>Stormwater Site Plan Prepared By</a:t>
            </a:r>
            <a:r>
              <a:rPr lang="en-US" dirty="0" smtClean="0"/>
              <a:t>: Whoever actually prepared document.  This is the person we will call/email with questions – main SSP contact.</a:t>
            </a:r>
          </a:p>
          <a:p>
            <a:endParaRPr lang="en-US" dirty="0"/>
          </a:p>
          <a:p>
            <a:r>
              <a:rPr lang="en-US" u="sng" dirty="0" smtClean="0"/>
              <a:t>Date Prepared</a:t>
            </a:r>
            <a:r>
              <a:rPr lang="en-US" dirty="0" smtClean="0"/>
              <a:t>: For Version Control</a:t>
            </a:r>
          </a:p>
          <a:p>
            <a:endParaRPr lang="en-US" dirty="0"/>
          </a:p>
          <a:p>
            <a:r>
              <a:rPr lang="en-US" u="sng" dirty="0" smtClean="0"/>
              <a:t>P.E. Stamp and Certification</a:t>
            </a:r>
            <a:r>
              <a:rPr lang="en-US" dirty="0" smtClean="0"/>
              <a:t>: If SSP requires engineering calculations it must be </a:t>
            </a:r>
            <a:r>
              <a:rPr lang="en-US" u="sng" dirty="0" smtClean="0"/>
              <a:t>stamped</a:t>
            </a:r>
            <a:r>
              <a:rPr lang="en-US" dirty="0" smtClean="0"/>
              <a:t>.  This would require a resubmittal if not stamped!  Common Mistake.</a:t>
            </a:r>
          </a:p>
          <a:p>
            <a:endParaRPr lang="en-US" dirty="0">
              <a:solidFill>
                <a:srgbClr val="FF0000"/>
              </a:solidFill>
            </a:endParaRPr>
          </a:p>
          <a:p>
            <a:endParaRPr lang="en-US" dirty="0">
              <a:solidFill>
                <a:srgbClr val="FF0000"/>
              </a:solidFill>
            </a:endParaRPr>
          </a:p>
        </p:txBody>
      </p:sp>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630636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760"/>
            <a:ext cx="8229600" cy="950040"/>
          </a:xfrm>
        </p:spPr>
        <p:txBody>
          <a:bodyPr/>
          <a:lstStyle/>
          <a:p>
            <a:r>
              <a:rPr lang="en-US" dirty="0" smtClean="0"/>
              <a:t>Table of Contents</a:t>
            </a:r>
            <a:endParaRPr lang="en-US" dirty="0"/>
          </a:p>
        </p:txBody>
      </p:sp>
      <p:pic>
        <p:nvPicPr>
          <p:cNvPr id="4" name="Content Placeholder 3"/>
          <p:cNvPicPr>
            <a:picLocks noGrp="1" noChangeAspect="1"/>
          </p:cNvPicPr>
          <p:nvPr>
            <p:ph idx="1"/>
          </p:nvPr>
        </p:nvPicPr>
        <p:blipFill>
          <a:blip r:embed="rId3"/>
          <a:stretch>
            <a:fillRect/>
          </a:stretch>
        </p:blipFill>
        <p:spPr>
          <a:xfrm>
            <a:off x="609600" y="1295400"/>
            <a:ext cx="3817180" cy="4525963"/>
          </a:xfrm>
          <a:prstGeom prst="rect">
            <a:avLst/>
          </a:prstGeom>
        </p:spPr>
      </p:pic>
      <p:sp>
        <p:nvSpPr>
          <p:cNvPr id="5" name="TextBox 4"/>
          <p:cNvSpPr txBox="1"/>
          <p:nvPr/>
        </p:nvSpPr>
        <p:spPr>
          <a:xfrm>
            <a:off x="4426780" y="1676400"/>
            <a:ext cx="4564820" cy="2585323"/>
          </a:xfrm>
          <a:prstGeom prst="rect">
            <a:avLst/>
          </a:prstGeom>
          <a:noFill/>
        </p:spPr>
        <p:txBody>
          <a:bodyPr wrap="square" rtlCol="0">
            <a:spAutoFit/>
          </a:bodyPr>
          <a:lstStyle/>
          <a:p>
            <a:r>
              <a:rPr lang="en-US" b="1" dirty="0" smtClean="0"/>
              <a:t>Make sure to update when SSP is finished.</a:t>
            </a:r>
          </a:p>
          <a:p>
            <a:endParaRPr lang="en-US" b="1" dirty="0" smtClean="0"/>
          </a:p>
          <a:p>
            <a:r>
              <a:rPr lang="en-US" b="1" dirty="0" smtClean="0"/>
              <a:t>What is shown is most likely things that</a:t>
            </a:r>
          </a:p>
          <a:p>
            <a:r>
              <a:rPr lang="en-US" b="1" dirty="0"/>
              <a:t>m</a:t>
            </a:r>
            <a:r>
              <a:rPr lang="en-US" b="1" dirty="0" smtClean="0"/>
              <a:t>ight be needed for project but sections </a:t>
            </a:r>
          </a:p>
          <a:p>
            <a:r>
              <a:rPr lang="en-US" b="1" dirty="0" smtClean="0"/>
              <a:t>can be deleted and TOC should</a:t>
            </a:r>
          </a:p>
          <a:p>
            <a:r>
              <a:rPr lang="en-US" b="1" dirty="0"/>
              <a:t>u</a:t>
            </a:r>
            <a:r>
              <a:rPr lang="en-US" b="1" dirty="0" smtClean="0"/>
              <a:t>pdate appropriately.</a:t>
            </a:r>
          </a:p>
          <a:p>
            <a:endParaRPr lang="en-US" b="1" dirty="0"/>
          </a:p>
          <a:p>
            <a:r>
              <a:rPr lang="en-US" b="1" dirty="0" smtClean="0"/>
              <a:t>Update tab at top left. </a:t>
            </a:r>
            <a:endParaRPr lang="en-US" b="1" dirty="0"/>
          </a:p>
        </p:txBody>
      </p:sp>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0030226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List of Figures/Tables</a:t>
            </a:r>
            <a:endParaRPr lang="en-US" dirty="0"/>
          </a:p>
        </p:txBody>
      </p:sp>
      <p:sp>
        <p:nvSpPr>
          <p:cNvPr id="3" name="Content Placeholder 2"/>
          <p:cNvSpPr>
            <a:spLocks noGrp="1"/>
          </p:cNvSpPr>
          <p:nvPr>
            <p:ph sz="half" idx="2"/>
          </p:nvPr>
        </p:nvSpPr>
        <p:spPr/>
        <p:txBody>
          <a:bodyPr/>
          <a:lstStyle/>
          <a:p>
            <a:r>
              <a:rPr lang="en-US" b="1" dirty="0" smtClean="0">
                <a:solidFill>
                  <a:schemeClr val="tx1"/>
                </a:solidFill>
              </a:rPr>
              <a:t>Does not auto-populate.  </a:t>
            </a:r>
          </a:p>
          <a:p>
            <a:r>
              <a:rPr lang="en-US" b="1" dirty="0" smtClean="0">
                <a:solidFill>
                  <a:schemeClr val="tx1"/>
                </a:solidFill>
              </a:rPr>
              <a:t>Must complete this section on own based upon Figure/Table names used and the final page location.  Do at end.</a:t>
            </a:r>
            <a:endParaRPr lang="en-US" b="1" dirty="0">
              <a:solidFill>
                <a:schemeClr val="tx1"/>
              </a:solidFill>
            </a:endParaRPr>
          </a:p>
        </p:txBody>
      </p:sp>
      <p:pic>
        <p:nvPicPr>
          <p:cNvPr id="5" name="Content Placeholder 4"/>
          <p:cNvPicPr>
            <a:picLocks noGrp="1" noChangeAspect="1"/>
          </p:cNvPicPr>
          <p:nvPr>
            <p:ph sz="quarter" idx="13"/>
          </p:nvPr>
        </p:nvPicPr>
        <p:blipFill>
          <a:blip r:embed="rId3"/>
          <a:stretch>
            <a:fillRect/>
          </a:stretch>
        </p:blipFill>
        <p:spPr>
          <a:xfrm>
            <a:off x="365125" y="1600200"/>
            <a:ext cx="4041775" cy="4267200"/>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43592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 Overview</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And now over to our special guest speaker…</a:t>
            </a:r>
            <a:endParaRPr lang="en-US" b="1" dirty="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glow rad="228600">
                    <a:schemeClr val="accent1">
                      <a:satMod val="175000"/>
                      <a:alpha val="40000"/>
                    </a:schemeClr>
                  </a:glow>
                </a:effectLst>
              </a:rPr>
              <a:t>Accela</a:t>
            </a:r>
            <a:r>
              <a:rPr lang="en-US" dirty="0" smtClean="0"/>
              <a:t>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388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How To</a:t>
            </a:r>
            <a:endParaRPr lang="en-US" dirty="0"/>
          </a:p>
        </p:txBody>
      </p:sp>
      <p:pic>
        <p:nvPicPr>
          <p:cNvPr id="4" name="Content Placeholder 3"/>
          <p:cNvPicPr>
            <a:picLocks noGrp="1" noChangeAspect="1"/>
          </p:cNvPicPr>
          <p:nvPr>
            <p:ph idx="1"/>
          </p:nvPr>
        </p:nvPicPr>
        <p:blipFill>
          <a:blip r:embed="rId3"/>
          <a:stretch>
            <a:fillRect/>
          </a:stretch>
        </p:blipFill>
        <p:spPr>
          <a:xfrm>
            <a:off x="191920" y="2286000"/>
            <a:ext cx="8489372" cy="2895600"/>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770536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Project Information</a:t>
            </a:r>
            <a:endParaRPr lang="en-US" dirty="0"/>
          </a:p>
        </p:txBody>
      </p:sp>
      <p:sp>
        <p:nvSpPr>
          <p:cNvPr id="3" name="Content Placeholder 2"/>
          <p:cNvSpPr>
            <a:spLocks noGrp="1"/>
          </p:cNvSpPr>
          <p:nvPr>
            <p:ph sz="half" idx="2"/>
          </p:nvPr>
        </p:nvSpPr>
        <p:spPr>
          <a:xfrm>
            <a:off x="4648200" y="1295400"/>
            <a:ext cx="4191000" cy="5105400"/>
          </a:xfrm>
        </p:spPr>
        <p:txBody>
          <a:bodyPr>
            <a:normAutofit lnSpcReduction="10000"/>
          </a:bodyPr>
          <a:lstStyle/>
          <a:p>
            <a:r>
              <a:rPr lang="en-US" sz="1600" b="1" u="sng" dirty="0" smtClean="0">
                <a:solidFill>
                  <a:schemeClr val="tx1"/>
                </a:solidFill>
              </a:rPr>
              <a:t>Property Owner</a:t>
            </a:r>
            <a:r>
              <a:rPr lang="en-US" sz="1600" b="1" dirty="0" smtClean="0">
                <a:solidFill>
                  <a:schemeClr val="tx1"/>
                </a:solidFill>
              </a:rPr>
              <a:t> – </a:t>
            </a:r>
            <a:r>
              <a:rPr lang="en-US" sz="1600" dirty="0" smtClean="0">
                <a:solidFill>
                  <a:schemeClr val="tx1"/>
                </a:solidFill>
              </a:rPr>
              <a:t>Who Will Own the Parcel of Land</a:t>
            </a:r>
          </a:p>
          <a:p>
            <a:r>
              <a:rPr lang="en-US" sz="1600" b="1" u="sng" dirty="0" smtClean="0">
                <a:solidFill>
                  <a:schemeClr val="tx1"/>
                </a:solidFill>
              </a:rPr>
              <a:t>Applicant</a:t>
            </a:r>
            <a:r>
              <a:rPr lang="en-US" sz="1600" b="1" dirty="0" smtClean="0">
                <a:solidFill>
                  <a:schemeClr val="tx1"/>
                </a:solidFill>
              </a:rPr>
              <a:t> – </a:t>
            </a:r>
            <a:r>
              <a:rPr lang="en-US" sz="1600" dirty="0" smtClean="0">
                <a:solidFill>
                  <a:schemeClr val="tx1"/>
                </a:solidFill>
              </a:rPr>
              <a:t>Sometimes not the owner, could be consultant or engineer</a:t>
            </a:r>
          </a:p>
          <a:p>
            <a:r>
              <a:rPr lang="en-US" sz="1600" b="1" u="sng" dirty="0" smtClean="0">
                <a:solidFill>
                  <a:schemeClr val="tx1"/>
                </a:solidFill>
              </a:rPr>
              <a:t>Associated City of Tacoma Permits </a:t>
            </a:r>
            <a:r>
              <a:rPr lang="en-US" sz="1600" b="1" dirty="0" smtClean="0">
                <a:solidFill>
                  <a:schemeClr val="tx1"/>
                </a:solidFill>
              </a:rPr>
              <a:t>–</a:t>
            </a:r>
            <a:r>
              <a:rPr lang="en-US" sz="1600" dirty="0" smtClean="0">
                <a:solidFill>
                  <a:schemeClr val="tx1"/>
                </a:solidFill>
              </a:rPr>
              <a:t>list any other permits for this project (BLDCN, WO, SDEV)</a:t>
            </a:r>
          </a:p>
          <a:p>
            <a:r>
              <a:rPr lang="en-US" sz="1600" b="1" u="sng" dirty="0" smtClean="0">
                <a:solidFill>
                  <a:schemeClr val="tx1"/>
                </a:solidFill>
              </a:rPr>
              <a:t>Other Federal, State, Local Associated Permit Types – </a:t>
            </a:r>
            <a:r>
              <a:rPr lang="en-US" sz="1600" b="1" u="sng" dirty="0">
                <a:solidFill>
                  <a:schemeClr val="tx1"/>
                </a:solidFill>
              </a:rPr>
              <a:t>environmental related </a:t>
            </a:r>
            <a:r>
              <a:rPr lang="en-US" sz="1600" b="1" u="sng" dirty="0" smtClean="0">
                <a:solidFill>
                  <a:schemeClr val="tx1"/>
                </a:solidFill>
              </a:rPr>
              <a:t>permits</a:t>
            </a:r>
            <a:r>
              <a:rPr lang="en-US" sz="1600" b="1" dirty="0" smtClean="0">
                <a:solidFill>
                  <a:schemeClr val="tx1"/>
                </a:solidFill>
              </a:rPr>
              <a:t>: </a:t>
            </a:r>
            <a:r>
              <a:rPr lang="en-US" sz="1600" b="1" dirty="0">
                <a:solidFill>
                  <a:schemeClr val="tx1"/>
                </a:solidFill>
                <a:hlinkClick r:id="rId3"/>
              </a:rPr>
              <a:t>https://</a:t>
            </a:r>
            <a:r>
              <a:rPr lang="en-US" sz="1600" b="1" dirty="0" smtClean="0">
                <a:solidFill>
                  <a:schemeClr val="tx1"/>
                </a:solidFill>
                <a:hlinkClick r:id="rId3"/>
              </a:rPr>
              <a:t>ecology.wa.gov/Regulations-Permits/Permits-certifications/Overview-of-permitting</a:t>
            </a:r>
            <a:r>
              <a:rPr lang="en-US" sz="1600" b="1" dirty="0">
                <a:solidFill>
                  <a:schemeClr val="tx1"/>
                </a:solidFill>
              </a:rPr>
              <a:t> </a:t>
            </a:r>
            <a:r>
              <a:rPr lang="en-US" sz="1600" dirty="0">
                <a:solidFill>
                  <a:schemeClr val="tx1"/>
                </a:solidFill>
              </a:rPr>
              <a:t>and </a:t>
            </a:r>
            <a:r>
              <a:rPr lang="en-US" sz="1600" b="1" dirty="0">
                <a:solidFill>
                  <a:schemeClr val="tx1"/>
                </a:solidFill>
                <a:hlinkClick r:id="rId4"/>
              </a:rPr>
              <a:t>https://www.oria.wa.gov/site/alias__</a:t>
            </a:r>
            <a:r>
              <a:rPr lang="en-US" sz="1600" b="1" dirty="0" smtClean="0">
                <a:solidFill>
                  <a:schemeClr val="tx1"/>
                </a:solidFill>
                <a:hlinkClick r:id="rId4"/>
              </a:rPr>
              <a:t>oria/permitting_our_permitting_services/347/our_permitting_services.aspx</a:t>
            </a:r>
            <a:r>
              <a:rPr lang="en-US" sz="1600" b="1" dirty="0" smtClean="0">
                <a:solidFill>
                  <a:schemeClr val="tx1"/>
                </a:solidFill>
              </a:rPr>
              <a:t> .  </a:t>
            </a:r>
            <a:r>
              <a:rPr lang="en-US" sz="1600" dirty="0" smtClean="0">
                <a:solidFill>
                  <a:schemeClr val="tx1"/>
                </a:solidFill>
              </a:rPr>
              <a:t>Think Industrial Stormwater General Permit, Construction Stormwater General Permit, etc.</a:t>
            </a:r>
          </a:p>
          <a:p>
            <a:r>
              <a:rPr lang="en-US" sz="1600" b="1" u="sng" dirty="0" smtClean="0">
                <a:solidFill>
                  <a:schemeClr val="tx1"/>
                </a:solidFill>
              </a:rPr>
              <a:t>Vesting</a:t>
            </a:r>
            <a:r>
              <a:rPr lang="en-US" sz="1600" b="1" dirty="0" smtClean="0">
                <a:solidFill>
                  <a:schemeClr val="tx1"/>
                </a:solidFill>
              </a:rPr>
              <a:t>: </a:t>
            </a:r>
            <a:r>
              <a:rPr lang="en-US" sz="1600" dirty="0" smtClean="0">
                <a:solidFill>
                  <a:schemeClr val="tx1"/>
                </a:solidFill>
              </a:rPr>
              <a:t>Pull Down Menu</a:t>
            </a:r>
            <a:endParaRPr lang="en-US" sz="1600" dirty="0">
              <a:solidFill>
                <a:schemeClr val="tx1"/>
              </a:solidFill>
            </a:endParaRPr>
          </a:p>
        </p:txBody>
      </p:sp>
      <p:pic>
        <p:nvPicPr>
          <p:cNvPr id="5" name="Content Placeholder 4"/>
          <p:cNvPicPr>
            <a:picLocks noGrp="1" noChangeAspect="1"/>
          </p:cNvPicPr>
          <p:nvPr>
            <p:ph sz="quarter" idx="13"/>
          </p:nvPr>
        </p:nvPicPr>
        <p:blipFill>
          <a:blip r:embed="rId5"/>
          <a:stretch>
            <a:fillRect/>
          </a:stretch>
        </p:blipFill>
        <p:spPr>
          <a:xfrm>
            <a:off x="228601" y="1447800"/>
            <a:ext cx="4114799" cy="4667534"/>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6185105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Vesting</a:t>
            </a:r>
            <a:endParaRPr lang="en-US" dirty="0"/>
          </a:p>
        </p:txBody>
      </p:sp>
      <p:sp>
        <p:nvSpPr>
          <p:cNvPr id="3" name="Content Placeholder 2"/>
          <p:cNvSpPr>
            <a:spLocks noGrp="1"/>
          </p:cNvSpPr>
          <p:nvPr>
            <p:ph sz="half" idx="2"/>
          </p:nvPr>
        </p:nvSpPr>
        <p:spPr>
          <a:xfrm>
            <a:off x="4406900" y="1143000"/>
            <a:ext cx="4508500" cy="5105400"/>
          </a:xfrm>
        </p:spPr>
        <p:txBody>
          <a:bodyPr>
            <a:normAutofit lnSpcReduction="10000"/>
          </a:bodyPr>
          <a:lstStyle/>
          <a:p>
            <a:r>
              <a:rPr lang="en-US" sz="2000" b="1" dirty="0" smtClean="0">
                <a:solidFill>
                  <a:schemeClr val="tx1"/>
                </a:solidFill>
              </a:rPr>
              <a:t>2021 SWMM applies to all </a:t>
            </a:r>
            <a:r>
              <a:rPr lang="en-US" sz="2000" b="1" u="sng" dirty="0" smtClean="0">
                <a:solidFill>
                  <a:schemeClr val="tx1"/>
                </a:solidFill>
              </a:rPr>
              <a:t>complete</a:t>
            </a:r>
            <a:r>
              <a:rPr lang="en-US" sz="2000" b="1" dirty="0" smtClean="0">
                <a:solidFill>
                  <a:schemeClr val="tx1"/>
                </a:solidFill>
              </a:rPr>
              <a:t> applications submitted on or after July 1, 2021</a:t>
            </a:r>
          </a:p>
          <a:p>
            <a:pPr lvl="1"/>
            <a:r>
              <a:rPr lang="en-US" sz="1400" dirty="0" smtClean="0">
                <a:solidFill>
                  <a:schemeClr val="tx1"/>
                </a:solidFill>
              </a:rPr>
              <a:t>Complete application includes all plans and relevant documents necessary for the project such as:</a:t>
            </a:r>
          </a:p>
          <a:p>
            <a:pPr lvl="1"/>
            <a:r>
              <a:rPr lang="en-US" sz="1400" dirty="0" smtClean="0">
                <a:solidFill>
                  <a:schemeClr val="tx1"/>
                </a:solidFill>
              </a:rPr>
              <a:t>Civil Plans</a:t>
            </a:r>
          </a:p>
          <a:p>
            <a:pPr lvl="1"/>
            <a:r>
              <a:rPr lang="en-US" sz="1400" dirty="0" smtClean="0">
                <a:solidFill>
                  <a:schemeClr val="tx1"/>
                </a:solidFill>
              </a:rPr>
              <a:t>SSP – including soils report</a:t>
            </a:r>
          </a:p>
          <a:p>
            <a:pPr lvl="1"/>
            <a:r>
              <a:rPr lang="en-US" sz="1400" dirty="0" smtClean="0">
                <a:solidFill>
                  <a:schemeClr val="tx1"/>
                </a:solidFill>
              </a:rPr>
              <a:t>CSWPPP</a:t>
            </a:r>
          </a:p>
          <a:p>
            <a:pPr lvl="1"/>
            <a:r>
              <a:rPr lang="en-US" sz="1400" dirty="0" smtClean="0">
                <a:solidFill>
                  <a:schemeClr val="tx1"/>
                </a:solidFill>
              </a:rPr>
              <a:t>O&amp;M Manual</a:t>
            </a:r>
          </a:p>
          <a:p>
            <a:pPr lvl="1"/>
            <a:r>
              <a:rPr lang="en-US" sz="1400" dirty="0" smtClean="0">
                <a:solidFill>
                  <a:schemeClr val="tx1"/>
                </a:solidFill>
              </a:rPr>
              <a:t>Landscape Plans</a:t>
            </a:r>
          </a:p>
          <a:p>
            <a:r>
              <a:rPr lang="en-US" sz="2000" b="1" dirty="0" smtClean="0">
                <a:solidFill>
                  <a:schemeClr val="tx1"/>
                </a:solidFill>
              </a:rPr>
              <a:t>Predevelopment Applications (PREs) do not vest a project</a:t>
            </a:r>
          </a:p>
          <a:p>
            <a:r>
              <a:rPr lang="en-US" sz="2000" b="1" dirty="0" smtClean="0">
                <a:solidFill>
                  <a:schemeClr val="tx1"/>
                </a:solidFill>
              </a:rPr>
              <a:t>Land Use actions </a:t>
            </a:r>
            <a:r>
              <a:rPr lang="en-US" sz="2000" b="1" u="sng" dirty="0" smtClean="0">
                <a:solidFill>
                  <a:schemeClr val="tx1"/>
                </a:solidFill>
              </a:rPr>
              <a:t>do not </a:t>
            </a:r>
            <a:r>
              <a:rPr lang="en-US" sz="2000" b="1" dirty="0" smtClean="0">
                <a:solidFill>
                  <a:schemeClr val="tx1"/>
                </a:solidFill>
              </a:rPr>
              <a:t>necessarily vest a project</a:t>
            </a:r>
          </a:p>
          <a:p>
            <a:pPr lvl="1"/>
            <a:r>
              <a:rPr lang="en-US" sz="1400" dirty="0" smtClean="0">
                <a:solidFill>
                  <a:schemeClr val="tx1"/>
                </a:solidFill>
              </a:rPr>
              <a:t>A Plat or Short Plat vests a project to a SWMM edition only when the application included all relevant documents necessary for the project (see above)</a:t>
            </a:r>
          </a:p>
        </p:txBody>
      </p:sp>
      <p:pic>
        <p:nvPicPr>
          <p:cNvPr id="5" name="Content Placeholder 4"/>
          <p:cNvPicPr>
            <a:picLocks noGrp="1" noChangeAspect="1"/>
          </p:cNvPicPr>
          <p:nvPr>
            <p:ph sz="quarter" idx="13"/>
          </p:nvPr>
        </p:nvPicPr>
        <p:blipFill>
          <a:blip r:embed="rId3"/>
          <a:stretch>
            <a:fillRect/>
          </a:stretch>
        </p:blipFill>
        <p:spPr>
          <a:xfrm>
            <a:off x="365125" y="2550646"/>
            <a:ext cx="4041775" cy="2625070"/>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640493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Project Overview</a:t>
            </a:r>
            <a:endParaRPr lang="en-US" dirty="0"/>
          </a:p>
        </p:txBody>
      </p:sp>
      <p:sp>
        <p:nvSpPr>
          <p:cNvPr id="3" name="Content Placeholder 2"/>
          <p:cNvSpPr>
            <a:spLocks noGrp="1"/>
          </p:cNvSpPr>
          <p:nvPr>
            <p:ph sz="half" idx="2"/>
          </p:nvPr>
        </p:nvSpPr>
        <p:spPr>
          <a:xfrm>
            <a:off x="599080" y="3429000"/>
            <a:ext cx="8087720" cy="2697163"/>
          </a:xfrm>
        </p:spPr>
        <p:txBody>
          <a:bodyPr>
            <a:normAutofit fontScale="85000" lnSpcReduction="10000"/>
          </a:bodyPr>
          <a:lstStyle/>
          <a:p>
            <a:r>
              <a:rPr lang="en-US" dirty="0" smtClean="0">
                <a:solidFill>
                  <a:schemeClr val="tx1"/>
                </a:solidFill>
              </a:rPr>
              <a:t>Brief description of what the project is as a whole.  There is no max but 2-5 sentences should suffice.</a:t>
            </a:r>
          </a:p>
          <a:p>
            <a:r>
              <a:rPr lang="en-US" dirty="0" smtClean="0">
                <a:solidFill>
                  <a:schemeClr val="tx1"/>
                </a:solidFill>
              </a:rPr>
              <a:t>Why?: Helpful for general overview.  Helpful when SSP is used many years from now to see what </a:t>
            </a:r>
            <a:r>
              <a:rPr lang="en-US" dirty="0" err="1" smtClean="0">
                <a:solidFill>
                  <a:schemeClr val="tx1"/>
                </a:solidFill>
              </a:rPr>
              <a:t>SSP</a:t>
            </a:r>
            <a:r>
              <a:rPr lang="en-US" dirty="0" smtClean="0">
                <a:solidFill>
                  <a:schemeClr val="tx1"/>
                </a:solidFill>
              </a:rPr>
              <a:t> contains (if there are many associated with the site)</a:t>
            </a:r>
          </a:p>
          <a:p>
            <a:r>
              <a:rPr lang="en-US" dirty="0" smtClean="0">
                <a:solidFill>
                  <a:schemeClr val="tx1"/>
                </a:solidFill>
              </a:rPr>
              <a:t>Do not include square footage values or any specifics that might be present in other parts of the SSP.  </a:t>
            </a:r>
            <a:r>
              <a:rPr lang="en-US" b="1" dirty="0" smtClean="0">
                <a:solidFill>
                  <a:schemeClr val="tx1"/>
                </a:solidFill>
              </a:rPr>
              <a:t>Common Mistake</a:t>
            </a:r>
            <a:r>
              <a:rPr lang="en-US" dirty="0" smtClean="0">
                <a:solidFill>
                  <a:schemeClr val="tx1"/>
                </a:solidFill>
              </a:rPr>
              <a:t>: values used to determine Minimum Requirements are located throughout the SSP and are different in the various sections.  </a:t>
            </a:r>
          </a:p>
          <a:p>
            <a:endParaRPr lang="en-US" dirty="0"/>
          </a:p>
        </p:txBody>
      </p:sp>
      <p:pic>
        <p:nvPicPr>
          <p:cNvPr id="5" name="Content Placeholder 4"/>
          <p:cNvPicPr>
            <a:picLocks noGrp="1" noChangeAspect="1"/>
          </p:cNvPicPr>
          <p:nvPr>
            <p:ph sz="quarter" idx="13"/>
          </p:nvPr>
        </p:nvPicPr>
        <p:blipFill>
          <a:blip r:embed="rId3"/>
          <a:stretch>
            <a:fillRect/>
          </a:stretch>
        </p:blipFill>
        <p:spPr>
          <a:xfrm>
            <a:off x="599080" y="914400"/>
            <a:ext cx="7591030" cy="2438400"/>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7175705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 – Example</a:t>
            </a:r>
            <a:endParaRPr lang="en-US" dirty="0"/>
          </a:p>
        </p:txBody>
      </p:sp>
      <p:pic>
        <p:nvPicPr>
          <p:cNvPr id="4" name="Content Placeholder 3"/>
          <p:cNvPicPr>
            <a:picLocks noGrp="1" noChangeAspect="1"/>
          </p:cNvPicPr>
          <p:nvPr>
            <p:ph idx="1"/>
          </p:nvPr>
        </p:nvPicPr>
        <p:blipFill>
          <a:blip r:embed="rId3"/>
          <a:stretch>
            <a:fillRect/>
          </a:stretch>
        </p:blipFill>
        <p:spPr>
          <a:xfrm>
            <a:off x="561975" y="2210594"/>
            <a:ext cx="8020050" cy="3305175"/>
          </a:xfrm>
          <a:prstGeom prst="rect">
            <a:avLst/>
          </a:prstGeom>
        </p:spPr>
      </p:pic>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18267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485076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Existing Project Site Conditions</a:t>
            </a:r>
            <a:endParaRPr lang="en-US" sz="4400"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3"/>
          <a:stretch>
            <a:fillRect/>
          </a:stretch>
        </p:blipFill>
        <p:spPr>
          <a:xfrm>
            <a:off x="244647" y="1143000"/>
            <a:ext cx="8654706" cy="4343400"/>
          </a:xfrm>
          <a:prstGeom prst="rect">
            <a:avLst/>
          </a:prstGeom>
        </p:spPr>
      </p:pic>
    </p:spTree>
    <p:extLst>
      <p:ext uri="{BB962C8B-B14F-4D97-AF65-F5344CB8AC3E}">
        <p14:creationId xmlns:p14="http://schemas.microsoft.com/office/powerpoint/2010/main" val="23921664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Existing Project Site Conditions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1591383078"/>
              </p:ext>
            </p:extLst>
          </p:nvPr>
        </p:nvGraphicFramePr>
        <p:xfrm>
          <a:off x="1295400" y="685797"/>
          <a:ext cx="6324599" cy="5105407"/>
        </p:xfrm>
        <a:graphic>
          <a:graphicData uri="http://schemas.openxmlformats.org/drawingml/2006/table">
            <a:tbl>
              <a:tblPr firstRow="1" firstCol="1" bandRow="1">
                <a:tableStyleId>{5C22544A-7EE6-4342-B048-85BDC9FD1C3A}</a:tableStyleId>
              </a:tblPr>
              <a:tblGrid>
                <a:gridCol w="2719085">
                  <a:extLst>
                    <a:ext uri="{9D8B030D-6E8A-4147-A177-3AD203B41FA5}">
                      <a16:colId xmlns:a16="http://schemas.microsoft.com/office/drawing/2014/main" val="3632957112"/>
                    </a:ext>
                  </a:extLst>
                </a:gridCol>
                <a:gridCol w="1505522">
                  <a:extLst>
                    <a:ext uri="{9D8B030D-6E8A-4147-A177-3AD203B41FA5}">
                      <a16:colId xmlns:a16="http://schemas.microsoft.com/office/drawing/2014/main" val="320604405"/>
                    </a:ext>
                  </a:extLst>
                </a:gridCol>
                <a:gridCol w="2099992">
                  <a:extLst>
                    <a:ext uri="{9D8B030D-6E8A-4147-A177-3AD203B41FA5}">
                      <a16:colId xmlns:a16="http://schemas.microsoft.com/office/drawing/2014/main" val="3424874690"/>
                    </a:ext>
                  </a:extLst>
                </a:gridCol>
              </a:tblGrid>
              <a:tr h="281063">
                <a:tc>
                  <a:txBody>
                    <a:bodyPr/>
                    <a:lstStyle/>
                    <a:p>
                      <a:pPr marL="0" marR="0">
                        <a:lnSpc>
                          <a:spcPct val="107000"/>
                        </a:lnSpc>
                        <a:spcBef>
                          <a:spcPts val="0"/>
                        </a:spcBef>
                        <a:spcAft>
                          <a:spcPts val="0"/>
                        </a:spcAft>
                      </a:pPr>
                      <a:r>
                        <a:rPr lang="en-US" sz="1100">
                          <a:effectLst/>
                        </a:rPr>
                        <a:t>Questions</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nchor="ctr"/>
                </a:tc>
                <a:tc>
                  <a:txBody>
                    <a:bodyPr/>
                    <a:lstStyle/>
                    <a:p>
                      <a:pPr marL="0" marR="0">
                        <a:lnSpc>
                          <a:spcPct val="107000"/>
                        </a:lnSpc>
                        <a:spcBef>
                          <a:spcPts val="0"/>
                        </a:spcBef>
                        <a:spcAft>
                          <a:spcPts val="0"/>
                        </a:spcAft>
                      </a:pPr>
                      <a:r>
                        <a:rPr lang="en-US" sz="1100">
                          <a:effectLst/>
                        </a:rPr>
                        <a:t>Answer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nchor="ctr"/>
                </a:tc>
                <a:tc>
                  <a:txBody>
                    <a:bodyPr/>
                    <a:lstStyle/>
                    <a:p>
                      <a:pPr marL="0" marR="0">
                        <a:lnSpc>
                          <a:spcPct val="107000"/>
                        </a:lnSpc>
                        <a:spcBef>
                          <a:spcPts val="0"/>
                        </a:spcBef>
                        <a:spcAft>
                          <a:spcPts val="0"/>
                        </a:spcAft>
                      </a:pPr>
                      <a:r>
                        <a:rPr lang="en-US" sz="1100">
                          <a:effectLst/>
                        </a:rPr>
                        <a:t>Data Source(s</a:t>
                      </a:r>
                      <a:r>
                        <a:rPr lang="en-US" sz="800">
                          <a:effectLst/>
                        </a:rPr>
                        <a:t> </a:t>
                      </a:r>
                      <a:r>
                        <a:rPr lang="en-US" sz="1100">
                          <a:effectLst/>
                        </a:rPr>
                        <a:t>)</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nchor="ctr"/>
                </a:tc>
                <a:extLst>
                  <a:ext uri="{0D108BD9-81ED-4DB2-BD59-A6C34878D82A}">
                    <a16:rowId xmlns:a16="http://schemas.microsoft.com/office/drawing/2014/main" val="1464011506"/>
                  </a:ext>
                </a:extLst>
              </a:tr>
              <a:tr h="603043">
                <a:tc>
                  <a:txBody>
                    <a:bodyPr/>
                    <a:lstStyle/>
                    <a:p>
                      <a:pPr marL="0" marR="0">
                        <a:lnSpc>
                          <a:spcPct val="107000"/>
                        </a:lnSpc>
                        <a:spcBef>
                          <a:spcPts val="0"/>
                        </a:spcBef>
                        <a:spcAft>
                          <a:spcPts val="0"/>
                        </a:spcAft>
                      </a:pPr>
                      <a:r>
                        <a:rPr lang="en-US" sz="1100">
                          <a:effectLst/>
                        </a:rPr>
                        <a:t>Are groundwater protection areas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dirty="0">
                          <a:effectLst/>
                        </a:rPr>
                        <a:t>☐Yes</a:t>
                      </a:r>
                    </a:p>
                    <a:p>
                      <a:pPr marL="0" marR="0">
                        <a:lnSpc>
                          <a:spcPct val="107000"/>
                        </a:lnSpc>
                        <a:spcBef>
                          <a:spcPts val="0"/>
                        </a:spcBef>
                        <a:spcAft>
                          <a:spcPts val="0"/>
                        </a:spcAft>
                      </a:pPr>
                      <a:r>
                        <a:rPr lang="en-US" sz="1100" dirty="0">
                          <a:effectLst/>
                        </a:rPr>
                        <a:t>☐No</a:t>
                      </a:r>
                    </a:p>
                    <a:p>
                      <a:pPr marL="0" marR="0">
                        <a:lnSpc>
                          <a:spcPct val="107000"/>
                        </a:lnSpc>
                        <a:spcBef>
                          <a:spcPts val="0"/>
                        </a:spcBef>
                        <a:spcAft>
                          <a:spcPts val="0"/>
                        </a:spcAft>
                      </a:pPr>
                      <a:r>
                        <a:rPr lang="en-US" sz="1100" dirty="0">
                          <a:effectLst/>
                        </a:rPr>
                        <a:t>☐Unknown</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3528192430"/>
                  </a:ext>
                </a:extLst>
              </a:tr>
              <a:tr h="603043">
                <a:tc>
                  <a:txBody>
                    <a:bodyPr/>
                    <a:lstStyle/>
                    <a:p>
                      <a:pPr marL="0" marR="0">
                        <a:lnSpc>
                          <a:spcPct val="107000"/>
                        </a:lnSpc>
                        <a:spcBef>
                          <a:spcPts val="0"/>
                        </a:spcBef>
                        <a:spcAft>
                          <a:spcPts val="0"/>
                        </a:spcAft>
                      </a:pPr>
                      <a:r>
                        <a:rPr lang="en-US" sz="1100" dirty="0">
                          <a:effectLst/>
                        </a:rPr>
                        <a:t>Are wetlands and/or their buffers located on the project site or within 500 feet of the project site?</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dirty="0">
                          <a:effectLst/>
                        </a:rPr>
                        <a:t>☐Yes</a:t>
                      </a:r>
                    </a:p>
                    <a:p>
                      <a:pPr marL="0" marR="0">
                        <a:lnSpc>
                          <a:spcPct val="107000"/>
                        </a:lnSpc>
                        <a:spcBef>
                          <a:spcPts val="0"/>
                        </a:spcBef>
                        <a:spcAft>
                          <a:spcPts val="0"/>
                        </a:spcAft>
                      </a:pPr>
                      <a:r>
                        <a:rPr lang="en-US" sz="1100" dirty="0">
                          <a:effectLst/>
                        </a:rPr>
                        <a:t>☐No</a:t>
                      </a:r>
                    </a:p>
                    <a:p>
                      <a:pPr marL="0" marR="0">
                        <a:lnSpc>
                          <a:spcPct val="107000"/>
                        </a:lnSpc>
                        <a:spcBef>
                          <a:spcPts val="0"/>
                        </a:spcBef>
                        <a:spcAft>
                          <a:spcPts val="0"/>
                        </a:spcAft>
                      </a:pPr>
                      <a:r>
                        <a:rPr lang="en-US" sz="1100" dirty="0">
                          <a:effectLst/>
                        </a:rPr>
                        <a:t>☐Unknown</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1975746815"/>
                  </a:ext>
                </a:extLst>
              </a:tr>
              <a:tr h="603043">
                <a:tc>
                  <a:txBody>
                    <a:bodyPr/>
                    <a:lstStyle/>
                    <a:p>
                      <a:pPr marL="0" marR="0">
                        <a:lnSpc>
                          <a:spcPct val="107000"/>
                        </a:lnSpc>
                        <a:spcBef>
                          <a:spcPts val="0"/>
                        </a:spcBef>
                        <a:spcAft>
                          <a:spcPts val="0"/>
                        </a:spcAft>
                      </a:pPr>
                      <a:r>
                        <a:rPr lang="en-US" sz="1100">
                          <a:effectLst/>
                        </a:rPr>
                        <a:t>Are steep slopes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594610016"/>
                  </a:ext>
                </a:extLst>
              </a:tr>
              <a:tr h="603043">
                <a:tc>
                  <a:txBody>
                    <a:bodyPr/>
                    <a:lstStyle/>
                    <a:p>
                      <a:pPr marL="0" marR="0">
                        <a:lnSpc>
                          <a:spcPct val="107000"/>
                        </a:lnSpc>
                        <a:spcBef>
                          <a:spcPts val="0"/>
                        </a:spcBef>
                        <a:spcAft>
                          <a:spcPts val="0"/>
                        </a:spcAft>
                      </a:pPr>
                      <a:r>
                        <a:rPr lang="en-US" sz="1100">
                          <a:effectLst/>
                        </a:rPr>
                        <a:t>Are floodplains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2597981585"/>
                  </a:ext>
                </a:extLst>
              </a:tr>
              <a:tr h="603043">
                <a:tc>
                  <a:txBody>
                    <a:bodyPr/>
                    <a:lstStyle/>
                    <a:p>
                      <a:pPr marL="0" marR="0">
                        <a:lnSpc>
                          <a:spcPct val="107000"/>
                        </a:lnSpc>
                        <a:spcBef>
                          <a:spcPts val="0"/>
                        </a:spcBef>
                        <a:spcAft>
                          <a:spcPts val="0"/>
                        </a:spcAft>
                      </a:pPr>
                      <a:r>
                        <a:rPr lang="en-US" sz="1100">
                          <a:effectLst/>
                        </a:rPr>
                        <a:t>Are streams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2462634728"/>
                  </a:ext>
                </a:extLst>
              </a:tr>
              <a:tr h="603043">
                <a:tc>
                  <a:txBody>
                    <a:bodyPr/>
                    <a:lstStyle/>
                    <a:p>
                      <a:pPr marL="0" marR="0">
                        <a:lnSpc>
                          <a:spcPct val="107000"/>
                        </a:lnSpc>
                        <a:spcBef>
                          <a:spcPts val="0"/>
                        </a:spcBef>
                        <a:spcAft>
                          <a:spcPts val="0"/>
                        </a:spcAft>
                      </a:pPr>
                      <a:r>
                        <a:rPr lang="en-US" sz="1100">
                          <a:effectLst/>
                        </a:rPr>
                        <a:t>Are creeks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234579298"/>
                  </a:ext>
                </a:extLst>
              </a:tr>
              <a:tr h="603043">
                <a:tc>
                  <a:txBody>
                    <a:bodyPr/>
                    <a:lstStyle/>
                    <a:p>
                      <a:pPr marL="0" marR="0">
                        <a:lnSpc>
                          <a:spcPct val="107000"/>
                        </a:lnSpc>
                        <a:spcBef>
                          <a:spcPts val="0"/>
                        </a:spcBef>
                        <a:spcAft>
                          <a:spcPts val="0"/>
                        </a:spcAft>
                      </a:pPr>
                      <a:r>
                        <a:rPr lang="en-US" sz="1100">
                          <a:effectLst/>
                        </a:rPr>
                        <a:t>Are ravines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 </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1572825310"/>
                  </a:ext>
                </a:extLst>
              </a:tr>
              <a:tr h="603043">
                <a:tc>
                  <a:txBody>
                    <a:bodyPr/>
                    <a:lstStyle/>
                    <a:p>
                      <a:pPr marL="0" marR="0">
                        <a:lnSpc>
                          <a:spcPct val="107000"/>
                        </a:lnSpc>
                        <a:spcBef>
                          <a:spcPts val="0"/>
                        </a:spcBef>
                        <a:spcAft>
                          <a:spcPts val="0"/>
                        </a:spcAft>
                      </a:pPr>
                      <a:r>
                        <a:rPr lang="en-US" sz="1100">
                          <a:effectLst/>
                        </a:rPr>
                        <a:t>Are springs located on the project site or within 500 feet of the project site?</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a:effectLst/>
                        </a:rPr>
                        <a:t>☐Yes</a:t>
                      </a:r>
                    </a:p>
                    <a:p>
                      <a:pPr marL="0" marR="0">
                        <a:lnSpc>
                          <a:spcPct val="107000"/>
                        </a:lnSpc>
                        <a:spcBef>
                          <a:spcPts val="0"/>
                        </a:spcBef>
                        <a:spcAft>
                          <a:spcPts val="0"/>
                        </a:spcAft>
                      </a:pPr>
                      <a:r>
                        <a:rPr lang="en-US" sz="1100">
                          <a:effectLst/>
                        </a:rPr>
                        <a:t>☐No</a:t>
                      </a:r>
                    </a:p>
                    <a:p>
                      <a:pPr marL="0" marR="0">
                        <a:lnSpc>
                          <a:spcPct val="107000"/>
                        </a:lnSpc>
                        <a:spcBef>
                          <a:spcPts val="0"/>
                        </a:spcBef>
                        <a:spcAft>
                          <a:spcPts val="0"/>
                        </a:spcAft>
                      </a:pPr>
                      <a:r>
                        <a:rPr lang="en-US" sz="1100">
                          <a:effectLst/>
                        </a:rPr>
                        <a:t>☐Unknown</a:t>
                      </a:r>
                      <a:endParaRPr lang="en-US" sz="11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tc>
                  <a:txBody>
                    <a:bodyPr/>
                    <a:lstStyle/>
                    <a:p>
                      <a:pPr marL="0" marR="0">
                        <a:lnSpc>
                          <a:spcPct val="107000"/>
                        </a:lnSpc>
                        <a:spcBef>
                          <a:spcPts val="0"/>
                        </a:spcBef>
                        <a:spcAft>
                          <a:spcPts val="0"/>
                        </a:spcAft>
                      </a:pPr>
                      <a:r>
                        <a:rPr lang="en-US" sz="1100" dirty="0">
                          <a:effectLst/>
                        </a:rPr>
                        <a:t> </a:t>
                      </a:r>
                      <a:endParaRPr lang="en-US" sz="11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8126" marR="68126" marT="0" marB="0"/>
                </a:tc>
                <a:extLst>
                  <a:ext uri="{0D108BD9-81ED-4DB2-BD59-A6C34878D82A}">
                    <a16:rowId xmlns:a16="http://schemas.microsoft.com/office/drawing/2014/main" val="2811951274"/>
                  </a:ext>
                </a:extLst>
              </a:tr>
            </a:tbl>
          </a:graphicData>
        </a:graphic>
      </p:graphicFrame>
      <p:cxnSp>
        <p:nvCxnSpPr>
          <p:cNvPr id="4" name="Straight Connector 3"/>
          <p:cNvCxnSpPr/>
          <p:nvPr/>
        </p:nvCxnSpPr>
        <p:spPr>
          <a:xfrm>
            <a:off x="533400" y="60198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60351" y="624840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118903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Existing Project Site Conditions</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820212839"/>
              </p:ext>
            </p:extLst>
          </p:nvPr>
        </p:nvGraphicFramePr>
        <p:xfrm>
          <a:off x="1295400" y="685798"/>
          <a:ext cx="5848557" cy="5181604"/>
        </p:xfrm>
        <a:graphic>
          <a:graphicData uri="http://schemas.openxmlformats.org/drawingml/2006/table">
            <a:tbl>
              <a:tblPr firstRow="1" firstCol="1" bandRow="1">
                <a:tableStyleId>{5C22544A-7EE6-4342-B048-85BDC9FD1C3A}</a:tableStyleId>
              </a:tblPr>
              <a:tblGrid>
                <a:gridCol w="2514424">
                  <a:extLst>
                    <a:ext uri="{9D8B030D-6E8A-4147-A177-3AD203B41FA5}">
                      <a16:colId xmlns:a16="http://schemas.microsoft.com/office/drawing/2014/main" val="3186358018"/>
                    </a:ext>
                  </a:extLst>
                </a:gridCol>
                <a:gridCol w="1392204">
                  <a:extLst>
                    <a:ext uri="{9D8B030D-6E8A-4147-A177-3AD203B41FA5}">
                      <a16:colId xmlns:a16="http://schemas.microsoft.com/office/drawing/2014/main" val="2104445326"/>
                    </a:ext>
                  </a:extLst>
                </a:gridCol>
                <a:gridCol w="1941929">
                  <a:extLst>
                    <a:ext uri="{9D8B030D-6E8A-4147-A177-3AD203B41FA5}">
                      <a16:colId xmlns:a16="http://schemas.microsoft.com/office/drawing/2014/main" val="3467282449"/>
                    </a:ext>
                  </a:extLst>
                </a:gridCol>
              </a:tblGrid>
              <a:tr h="740228">
                <a:tc>
                  <a:txBody>
                    <a:bodyPr/>
                    <a:lstStyle/>
                    <a:p>
                      <a:pPr marL="0" marR="0">
                        <a:lnSpc>
                          <a:spcPct val="107000"/>
                        </a:lnSpc>
                        <a:spcBef>
                          <a:spcPts val="0"/>
                        </a:spcBef>
                        <a:spcAft>
                          <a:spcPts val="0"/>
                        </a:spcAft>
                      </a:pPr>
                      <a:r>
                        <a:rPr lang="en-US" sz="1000">
                          <a:effectLst/>
                        </a:rPr>
                        <a:t>Are any other sensitive areas or critical areas located on the project site or within 500 feet of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☐Yes</a:t>
                      </a:r>
                    </a:p>
                    <a:p>
                      <a:pPr marL="0" marR="0">
                        <a:lnSpc>
                          <a:spcPct val="107000"/>
                        </a:lnSpc>
                        <a:spcBef>
                          <a:spcPts val="0"/>
                        </a:spcBef>
                        <a:spcAft>
                          <a:spcPts val="0"/>
                        </a:spcAft>
                      </a:pPr>
                      <a:r>
                        <a:rPr lang="en-US" sz="1000" dirty="0">
                          <a:effectLst/>
                        </a:rPr>
                        <a:t>☐No</a:t>
                      </a:r>
                    </a:p>
                    <a:p>
                      <a:pPr marL="0" marR="0">
                        <a:lnSpc>
                          <a:spcPct val="107000"/>
                        </a:lnSpc>
                        <a:spcBef>
                          <a:spcPts val="0"/>
                        </a:spcBef>
                        <a:spcAft>
                          <a:spcPts val="0"/>
                        </a:spcAft>
                      </a:pPr>
                      <a:r>
                        <a:rPr lang="en-US" sz="1000" dirty="0">
                          <a:effectLst/>
                        </a:rPr>
                        <a:t>☐Unknown</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 </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198672825"/>
                  </a:ext>
                </a:extLst>
              </a:tr>
              <a:tr h="555172">
                <a:tc>
                  <a:txBody>
                    <a:bodyPr/>
                    <a:lstStyle/>
                    <a:p>
                      <a:pPr marL="0" marR="0">
                        <a:lnSpc>
                          <a:spcPct val="107000"/>
                        </a:lnSpc>
                        <a:spcBef>
                          <a:spcPts val="0"/>
                        </a:spcBef>
                        <a:spcAft>
                          <a:spcPts val="0"/>
                        </a:spcAft>
                      </a:pPr>
                      <a:r>
                        <a:rPr lang="en-US" sz="1000" dirty="0">
                          <a:effectLst/>
                        </a:rPr>
                        <a:t>Are any structures located on the project site?</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☐Yes</a:t>
                      </a:r>
                    </a:p>
                    <a:p>
                      <a:pPr marL="0" marR="0">
                        <a:lnSpc>
                          <a:spcPct val="107000"/>
                        </a:lnSpc>
                        <a:spcBef>
                          <a:spcPts val="0"/>
                        </a:spcBef>
                        <a:spcAft>
                          <a:spcPts val="0"/>
                        </a:spcAft>
                      </a:pPr>
                      <a:r>
                        <a:rPr lang="en-US" sz="1000" dirty="0">
                          <a:effectLst/>
                        </a:rPr>
                        <a:t>☐No</a:t>
                      </a:r>
                    </a:p>
                    <a:p>
                      <a:pPr marL="0" marR="0">
                        <a:lnSpc>
                          <a:spcPct val="107000"/>
                        </a:lnSpc>
                        <a:spcBef>
                          <a:spcPts val="0"/>
                        </a:spcBef>
                        <a:spcAft>
                          <a:spcPts val="0"/>
                        </a:spcAft>
                      </a:pPr>
                      <a:r>
                        <a:rPr lang="en-US" sz="1000" dirty="0">
                          <a:effectLst/>
                        </a:rPr>
                        <a:t>☐Unknown</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 </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393028760"/>
                  </a:ext>
                </a:extLst>
              </a:tr>
              <a:tr h="555172">
                <a:tc>
                  <a:txBody>
                    <a:bodyPr/>
                    <a:lstStyle/>
                    <a:p>
                      <a:pPr marL="0" marR="0">
                        <a:lnSpc>
                          <a:spcPct val="107000"/>
                        </a:lnSpc>
                        <a:spcBef>
                          <a:spcPts val="0"/>
                        </a:spcBef>
                        <a:spcAft>
                          <a:spcPts val="0"/>
                        </a:spcAft>
                      </a:pPr>
                      <a:r>
                        <a:rPr lang="en-US" sz="1000">
                          <a:effectLst/>
                        </a:rPr>
                        <a:t>Are any fuel tanks or other storage tanks (above or below-ground) located on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☐Yes</a:t>
                      </a:r>
                    </a:p>
                    <a:p>
                      <a:pPr marL="0" marR="0">
                        <a:lnSpc>
                          <a:spcPct val="107000"/>
                        </a:lnSpc>
                        <a:spcBef>
                          <a:spcPts val="0"/>
                        </a:spcBef>
                        <a:spcAft>
                          <a:spcPts val="0"/>
                        </a:spcAft>
                      </a:pPr>
                      <a:r>
                        <a:rPr lang="en-US" sz="1000" dirty="0">
                          <a:effectLst/>
                        </a:rPr>
                        <a:t>☐No</a:t>
                      </a:r>
                    </a:p>
                    <a:p>
                      <a:pPr marL="0" marR="0">
                        <a:lnSpc>
                          <a:spcPct val="107000"/>
                        </a:lnSpc>
                        <a:spcBef>
                          <a:spcPts val="0"/>
                        </a:spcBef>
                        <a:spcAft>
                          <a:spcPts val="0"/>
                        </a:spcAft>
                      </a:pPr>
                      <a:r>
                        <a:rPr lang="en-US" sz="1000" dirty="0">
                          <a:effectLst/>
                        </a:rPr>
                        <a:t>☐Unknown</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2052972383"/>
                  </a:ext>
                </a:extLst>
              </a:tr>
              <a:tr h="555172">
                <a:tc>
                  <a:txBody>
                    <a:bodyPr/>
                    <a:lstStyle/>
                    <a:p>
                      <a:pPr marL="0" marR="0">
                        <a:lnSpc>
                          <a:spcPct val="107000"/>
                        </a:lnSpc>
                        <a:spcBef>
                          <a:spcPts val="0"/>
                        </a:spcBef>
                        <a:spcAft>
                          <a:spcPts val="0"/>
                        </a:spcAft>
                      </a:pPr>
                      <a:r>
                        <a:rPr lang="en-US" sz="1000">
                          <a:effectLst/>
                        </a:rPr>
                        <a:t>Are any groundwater wells located on the project site or within 100 feet of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1418503794"/>
                  </a:ext>
                </a:extLst>
              </a:tr>
              <a:tr h="555172">
                <a:tc>
                  <a:txBody>
                    <a:bodyPr/>
                    <a:lstStyle/>
                    <a:p>
                      <a:pPr marL="0" marR="0">
                        <a:lnSpc>
                          <a:spcPct val="107000"/>
                        </a:lnSpc>
                        <a:spcBef>
                          <a:spcPts val="0"/>
                        </a:spcBef>
                        <a:spcAft>
                          <a:spcPts val="0"/>
                        </a:spcAft>
                      </a:pPr>
                      <a:r>
                        <a:rPr lang="en-US" sz="1000">
                          <a:effectLst/>
                        </a:rPr>
                        <a:t>Are any septic systems located on the project site or within 100 feet of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680813100"/>
                  </a:ext>
                </a:extLst>
              </a:tr>
              <a:tr h="555172">
                <a:tc>
                  <a:txBody>
                    <a:bodyPr/>
                    <a:lstStyle/>
                    <a:p>
                      <a:pPr marL="0" marR="0">
                        <a:lnSpc>
                          <a:spcPct val="107000"/>
                        </a:lnSpc>
                        <a:spcBef>
                          <a:spcPts val="0"/>
                        </a:spcBef>
                        <a:spcAft>
                          <a:spcPts val="0"/>
                        </a:spcAft>
                      </a:pPr>
                      <a:r>
                        <a:rPr lang="en-US" sz="1000">
                          <a:effectLst/>
                        </a:rPr>
                        <a:t>Are any Superfund sites located on the project site or within 100 feet of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3742466257"/>
                  </a:ext>
                </a:extLst>
              </a:tr>
              <a:tr h="555172">
                <a:tc>
                  <a:txBody>
                    <a:bodyPr/>
                    <a:lstStyle/>
                    <a:p>
                      <a:pPr marL="0" marR="0">
                        <a:lnSpc>
                          <a:spcPct val="107000"/>
                        </a:lnSpc>
                        <a:spcBef>
                          <a:spcPts val="0"/>
                        </a:spcBef>
                        <a:spcAft>
                          <a:spcPts val="0"/>
                        </a:spcAft>
                      </a:pPr>
                      <a:r>
                        <a:rPr lang="en-US" sz="1000">
                          <a:effectLst/>
                        </a:rPr>
                        <a:t>Are any Flood Hazard Areas located on the project site or within 100 feet of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1064336101"/>
                  </a:ext>
                </a:extLst>
              </a:tr>
              <a:tr h="555172">
                <a:tc>
                  <a:txBody>
                    <a:bodyPr/>
                    <a:lstStyle/>
                    <a:p>
                      <a:pPr marL="0" marR="0">
                        <a:lnSpc>
                          <a:spcPct val="107000"/>
                        </a:lnSpc>
                        <a:spcBef>
                          <a:spcPts val="0"/>
                        </a:spcBef>
                        <a:spcAft>
                          <a:spcPts val="0"/>
                        </a:spcAft>
                      </a:pPr>
                      <a:r>
                        <a:rPr lang="en-US" sz="1000">
                          <a:effectLst/>
                        </a:rPr>
                        <a:t>Is the project located in the South Tacoma Groundwater Protection District?</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 </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1220723106"/>
                  </a:ext>
                </a:extLst>
              </a:tr>
              <a:tr h="555172">
                <a:tc>
                  <a:txBody>
                    <a:bodyPr/>
                    <a:lstStyle/>
                    <a:p>
                      <a:pPr marL="0" marR="0">
                        <a:lnSpc>
                          <a:spcPct val="107000"/>
                        </a:lnSpc>
                        <a:spcBef>
                          <a:spcPts val="0"/>
                        </a:spcBef>
                        <a:spcAft>
                          <a:spcPts val="0"/>
                        </a:spcAft>
                      </a:pPr>
                      <a:r>
                        <a:rPr lang="en-US" sz="1000">
                          <a:effectLst/>
                        </a:rPr>
                        <a:t>Are any public or private easements located on the project site?</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a:effectLst/>
                        </a:rPr>
                        <a:t>☐Yes</a:t>
                      </a:r>
                    </a:p>
                    <a:p>
                      <a:pPr marL="0" marR="0">
                        <a:lnSpc>
                          <a:spcPct val="107000"/>
                        </a:lnSpc>
                        <a:spcBef>
                          <a:spcPts val="0"/>
                        </a:spcBef>
                        <a:spcAft>
                          <a:spcPts val="0"/>
                        </a:spcAft>
                      </a:pPr>
                      <a:r>
                        <a:rPr lang="en-US" sz="1000">
                          <a:effectLst/>
                        </a:rPr>
                        <a:t>☐No</a:t>
                      </a:r>
                    </a:p>
                    <a:p>
                      <a:pPr marL="0" marR="0">
                        <a:lnSpc>
                          <a:spcPct val="107000"/>
                        </a:lnSpc>
                        <a:spcBef>
                          <a:spcPts val="0"/>
                        </a:spcBef>
                        <a:spcAft>
                          <a:spcPts val="0"/>
                        </a:spcAft>
                      </a:pPr>
                      <a:r>
                        <a:rPr lang="en-US" sz="1000">
                          <a:effectLst/>
                        </a:rPr>
                        <a:t>☐Unknown</a:t>
                      </a:r>
                      <a:endParaRPr lang="en-US" sz="100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tc>
                  <a:txBody>
                    <a:bodyPr/>
                    <a:lstStyle/>
                    <a:p>
                      <a:pPr marL="0" marR="0">
                        <a:lnSpc>
                          <a:spcPct val="107000"/>
                        </a:lnSpc>
                        <a:spcBef>
                          <a:spcPts val="0"/>
                        </a:spcBef>
                        <a:spcAft>
                          <a:spcPts val="0"/>
                        </a:spcAft>
                      </a:pPr>
                      <a:r>
                        <a:rPr lang="en-US" sz="1000" dirty="0">
                          <a:effectLst/>
                        </a:rPr>
                        <a:t> </a:t>
                      </a:r>
                      <a:endParaRPr lang="en-US" sz="1000" dirty="0">
                        <a:effectLst/>
                        <a:latin typeface="Bookman Old Style" panose="02050604050505020204" pitchFamily="18" charset="0"/>
                        <a:ea typeface="Bookman Old Style" panose="02050604050505020204" pitchFamily="18" charset="0"/>
                        <a:cs typeface="Times New Roman" panose="02020603050405020304" pitchFamily="18" charset="0"/>
                      </a:endParaRPr>
                    </a:p>
                  </a:txBody>
                  <a:tcPr marL="61796" marR="61796" marT="0" marB="0"/>
                </a:tc>
                <a:extLst>
                  <a:ext uri="{0D108BD9-81ED-4DB2-BD59-A6C34878D82A}">
                    <a16:rowId xmlns:a16="http://schemas.microsoft.com/office/drawing/2014/main" val="2308362637"/>
                  </a:ext>
                </a:extLst>
              </a:tr>
            </a:tbl>
          </a:graphicData>
        </a:graphic>
      </p:graphicFrame>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5" name="Straight Connector 4"/>
          <p:cNvCxnSpPr/>
          <p:nvPr/>
        </p:nvCxnSpPr>
        <p:spPr>
          <a:xfrm>
            <a:off x="533400" y="60198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2324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Existing Project Site Conditions</a:t>
            </a:r>
            <a:endParaRPr lang="en-US" sz="4400" dirty="0"/>
          </a:p>
        </p:txBody>
      </p:sp>
      <p:pic>
        <p:nvPicPr>
          <p:cNvPr id="5" name="Content Placeholder 4"/>
          <p:cNvPicPr>
            <a:picLocks noGrp="1" noChangeAspect="1"/>
          </p:cNvPicPr>
          <p:nvPr>
            <p:ph idx="1"/>
          </p:nvPr>
        </p:nvPicPr>
        <p:blipFill>
          <a:blip r:embed="rId3"/>
          <a:stretch>
            <a:fillRect/>
          </a:stretch>
        </p:blipFill>
        <p:spPr>
          <a:xfrm>
            <a:off x="785812" y="3024981"/>
            <a:ext cx="7572375" cy="1676400"/>
          </a:xfrm>
          <a:prstGeom prst="rect">
            <a:avLst/>
          </a:prstGeom>
        </p:spPr>
      </p:pic>
      <p:cxnSp>
        <p:nvCxnSpPr>
          <p:cNvPr id="4" name="Straight Connector 3"/>
          <p:cNvCxnSpPr/>
          <p:nvPr/>
        </p:nvCxnSpPr>
        <p:spPr>
          <a:xfrm>
            <a:off x="533400" y="60198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2460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9420753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Our Project</a:t>
            </a:r>
            <a:endParaRPr lang="en-US" dirty="0"/>
          </a:p>
        </p:txBody>
      </p:sp>
      <p:pic>
        <p:nvPicPr>
          <p:cNvPr id="4" name="Content Placeholder 3"/>
          <p:cNvPicPr>
            <a:picLocks noGrp="1" noChangeAspect="1"/>
          </p:cNvPicPr>
          <p:nvPr>
            <p:ph idx="1"/>
          </p:nvPr>
        </p:nvPicPr>
        <p:blipFill>
          <a:blip r:embed="rId3"/>
          <a:stretch>
            <a:fillRect/>
          </a:stretch>
        </p:blipFill>
        <p:spPr>
          <a:xfrm>
            <a:off x="714375" y="1524000"/>
            <a:ext cx="7715250" cy="4048919"/>
          </a:xfrm>
          <a:prstGeom prst="rect">
            <a:avLst/>
          </a:prstGeom>
        </p:spPr>
      </p:pic>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90646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Today’s Presentation is…</a:t>
            </a:r>
            <a:endParaRPr lang="en-US" dirty="0"/>
          </a:p>
        </p:txBody>
      </p:sp>
      <p:sp>
        <p:nvSpPr>
          <p:cNvPr id="3" name="Content Placeholder 2"/>
          <p:cNvSpPr>
            <a:spLocks noGrp="1"/>
          </p:cNvSpPr>
          <p:nvPr>
            <p:ph idx="1"/>
          </p:nvPr>
        </p:nvSpPr>
        <p:spPr>
          <a:xfrm>
            <a:off x="457200" y="1295400"/>
            <a:ext cx="8229600" cy="5105400"/>
          </a:xfrm>
        </p:spPr>
        <p:txBody>
          <a:bodyPr>
            <a:normAutofit fontScale="92500"/>
          </a:bodyPr>
          <a:lstStyle/>
          <a:p>
            <a:r>
              <a:rPr lang="en-US" b="1" dirty="0" smtClean="0">
                <a:solidFill>
                  <a:schemeClr val="tx1"/>
                </a:solidFill>
              </a:rPr>
              <a:t>Learning!!!  </a:t>
            </a:r>
          </a:p>
          <a:p>
            <a:r>
              <a:rPr lang="en-US" b="1" dirty="0" smtClean="0">
                <a:solidFill>
                  <a:schemeClr val="tx1"/>
                </a:solidFill>
              </a:rPr>
              <a:t>Quick Overview of City of Tacoma Permits – It was Great!</a:t>
            </a:r>
          </a:p>
          <a:p>
            <a:r>
              <a:rPr lang="en-US" b="1" dirty="0" smtClean="0">
                <a:solidFill>
                  <a:schemeClr val="tx1"/>
                </a:solidFill>
              </a:rPr>
              <a:t>Overview of the City of Tacoma Stormwater Management Manual </a:t>
            </a:r>
            <a:endParaRPr lang="en-US" b="1" dirty="0">
              <a:solidFill>
                <a:schemeClr val="tx1"/>
              </a:solidFill>
            </a:endParaRPr>
          </a:p>
          <a:p>
            <a:r>
              <a:rPr lang="en-US" b="1" dirty="0" smtClean="0">
                <a:solidFill>
                  <a:schemeClr val="tx1"/>
                </a:solidFill>
              </a:rPr>
              <a:t>How to Successfully (fingers crossed) Complete a Stormwater Site Plan</a:t>
            </a:r>
          </a:p>
          <a:p>
            <a:pPr lvl="1"/>
            <a:r>
              <a:rPr lang="en-US" b="1" dirty="0" smtClean="0">
                <a:solidFill>
                  <a:schemeClr val="tx1"/>
                </a:solidFill>
              </a:rPr>
              <a:t>An ability to use your imagination!</a:t>
            </a:r>
            <a:endParaRPr lang="en-US" b="1" dirty="0">
              <a:solidFill>
                <a:schemeClr val="tx1"/>
              </a:solidFill>
            </a:endParaRPr>
          </a:p>
          <a:p>
            <a:r>
              <a:rPr lang="en-US" b="1" dirty="0" smtClean="0">
                <a:solidFill>
                  <a:schemeClr val="tx1"/>
                </a:solidFill>
              </a:rPr>
              <a:t>Ask Questions at any time!  Remember to use Q&amp;A Feature.</a:t>
            </a:r>
          </a:p>
          <a:p>
            <a:r>
              <a:rPr lang="en-US" b="1" dirty="0" smtClean="0">
                <a:solidFill>
                  <a:schemeClr val="tx1"/>
                </a:solidFill>
              </a:rPr>
              <a:t>Scheduled Breaks Throughout </a:t>
            </a:r>
          </a:p>
          <a:p>
            <a:r>
              <a:rPr lang="en-US" b="1" dirty="0" smtClean="0">
                <a:solidFill>
                  <a:schemeClr val="tx1"/>
                </a:solidFill>
              </a:rPr>
              <a:t>30 Minute Lunch Break</a:t>
            </a:r>
          </a:p>
          <a:p>
            <a:pPr lvl="1"/>
            <a:r>
              <a:rPr lang="en-US" b="1" dirty="0" smtClean="0">
                <a:solidFill>
                  <a:schemeClr val="tx1"/>
                </a:solidFill>
              </a:rPr>
              <a:t>Staff will be available to answer specific questions.</a:t>
            </a:r>
          </a:p>
          <a:p>
            <a:r>
              <a:rPr lang="en-US" b="1" dirty="0" smtClean="0">
                <a:solidFill>
                  <a:schemeClr val="tx1"/>
                </a:solidFill>
              </a:rPr>
              <a:t>Jokes</a:t>
            </a:r>
          </a:p>
          <a:p>
            <a:r>
              <a:rPr lang="en-US" b="1" dirty="0" smtClean="0">
                <a:solidFill>
                  <a:schemeClr val="tx1"/>
                </a:solidFill>
              </a:rPr>
              <a:t>Dancing</a:t>
            </a:r>
          </a:p>
          <a:p>
            <a:pPr marL="0" indent="0">
              <a:buNone/>
            </a:pPr>
            <a:endParaRPr lang="en-US" b="1" dirty="0" smtClean="0">
              <a:solidFill>
                <a:schemeClr val="tx1"/>
              </a:solidFill>
            </a:endParaRPr>
          </a:p>
          <a:p>
            <a:pPr marL="0" indent="0">
              <a:buNone/>
            </a:pPr>
            <a:endParaRPr lang="en-US" b="1" dirty="0" smtClean="0">
              <a:solidFill>
                <a:schemeClr val="tx1"/>
              </a:solidFill>
            </a:endParaRPr>
          </a:p>
        </p:txBody>
      </p: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7" name="Straight Connector 6"/>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44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47801"/>
          </a:xfrm>
        </p:spPr>
        <p:txBody>
          <a:bodyPr/>
          <a:lstStyle/>
          <a:p>
            <a:r>
              <a:rPr lang="en-US" sz="3600" dirty="0" smtClean="0"/>
              <a:t>How To Answer Existing Project Site Questions</a:t>
            </a:r>
            <a:endParaRPr lang="en-US" sz="3600" dirty="0"/>
          </a:p>
        </p:txBody>
      </p:sp>
      <p:sp>
        <p:nvSpPr>
          <p:cNvPr id="3" name="Content Placeholder 2"/>
          <p:cNvSpPr>
            <a:spLocks noGrp="1"/>
          </p:cNvSpPr>
          <p:nvPr>
            <p:ph idx="1"/>
          </p:nvPr>
        </p:nvSpPr>
        <p:spPr>
          <a:xfrm>
            <a:off x="304800" y="1828800"/>
            <a:ext cx="8610600" cy="4800600"/>
          </a:xfrm>
        </p:spPr>
        <p:txBody>
          <a:bodyPr>
            <a:noAutofit/>
          </a:bodyPr>
          <a:lstStyle/>
          <a:p>
            <a:pPr lvl="0"/>
            <a:r>
              <a:rPr lang="en-US" b="1" dirty="0">
                <a:solidFill>
                  <a:schemeClr val="tx1"/>
                </a:solidFill>
              </a:rPr>
              <a:t>Use </a:t>
            </a:r>
            <a:r>
              <a:rPr lang="en-US" b="1" dirty="0" err="1">
                <a:solidFill>
                  <a:schemeClr val="tx1"/>
                </a:solidFill>
              </a:rPr>
              <a:t>tMap</a:t>
            </a:r>
            <a:r>
              <a:rPr lang="en-US" b="1" dirty="0">
                <a:solidFill>
                  <a:schemeClr val="tx1"/>
                </a:solidFill>
              </a:rPr>
              <a:t>.  Most questions can be answered by layers that can be added to the map.</a:t>
            </a:r>
          </a:p>
          <a:p>
            <a:pPr lvl="1"/>
            <a:r>
              <a:rPr lang="en-US" sz="2400" b="1" dirty="0">
                <a:solidFill>
                  <a:schemeClr val="tx1"/>
                </a:solidFill>
              </a:rPr>
              <a:t>Print feature is great!</a:t>
            </a:r>
          </a:p>
          <a:p>
            <a:pPr lvl="1"/>
            <a:r>
              <a:rPr lang="en-US" sz="2400" b="1" dirty="0">
                <a:solidFill>
                  <a:schemeClr val="tx1"/>
                </a:solidFill>
              </a:rPr>
              <a:t>Snipping tool can be your friend!</a:t>
            </a:r>
          </a:p>
          <a:p>
            <a:pPr lvl="0"/>
            <a:r>
              <a:rPr lang="en-US" b="1" dirty="0" err="1">
                <a:solidFill>
                  <a:schemeClr val="tx1"/>
                </a:solidFill>
              </a:rPr>
              <a:t>tMap</a:t>
            </a:r>
            <a:r>
              <a:rPr lang="en-US" b="1" dirty="0">
                <a:solidFill>
                  <a:schemeClr val="tx1"/>
                </a:solidFill>
              </a:rPr>
              <a:t> has helpful handouts and videos for use.</a:t>
            </a:r>
          </a:p>
          <a:p>
            <a:pPr lvl="0"/>
            <a:r>
              <a:rPr lang="en-US" b="1" dirty="0">
                <a:solidFill>
                  <a:schemeClr val="tx1"/>
                </a:solidFill>
              </a:rPr>
              <a:t>Working on a Tip Sheet/Guidance Document that shows exactly what layers to add.  </a:t>
            </a:r>
          </a:p>
          <a:p>
            <a:pPr lvl="0"/>
            <a:r>
              <a:rPr lang="en-US" b="1" dirty="0">
                <a:solidFill>
                  <a:schemeClr val="tx1"/>
                </a:solidFill>
              </a:rPr>
              <a:t>If an Answer of Yes is provided, include screen shot of </a:t>
            </a:r>
            <a:r>
              <a:rPr lang="en-US" b="1" dirty="0" err="1">
                <a:solidFill>
                  <a:schemeClr val="tx1"/>
                </a:solidFill>
              </a:rPr>
              <a:t>tMap</a:t>
            </a:r>
            <a:r>
              <a:rPr lang="en-US" b="1" dirty="0">
                <a:solidFill>
                  <a:schemeClr val="tx1"/>
                </a:solidFill>
              </a:rPr>
              <a:t> that show layers in legend that appear on map.</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8115828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 Conditions – Why?</a:t>
            </a:r>
            <a:endParaRPr lang="en-US" dirty="0"/>
          </a:p>
        </p:txBody>
      </p:sp>
      <p:sp>
        <p:nvSpPr>
          <p:cNvPr id="3" name="Content Placeholder 2"/>
          <p:cNvSpPr>
            <a:spLocks noGrp="1"/>
          </p:cNvSpPr>
          <p:nvPr>
            <p:ph idx="1"/>
          </p:nvPr>
        </p:nvSpPr>
        <p:spPr/>
        <p:txBody>
          <a:bodyPr/>
          <a:lstStyle/>
          <a:p>
            <a:r>
              <a:rPr lang="en-US" dirty="0" smtClean="0">
                <a:solidFill>
                  <a:schemeClr val="tx1"/>
                </a:solidFill>
              </a:rPr>
              <a:t>Required for final site design.</a:t>
            </a:r>
          </a:p>
          <a:p>
            <a:r>
              <a:rPr lang="en-US" dirty="0" smtClean="0">
                <a:solidFill>
                  <a:schemeClr val="tx1"/>
                </a:solidFill>
              </a:rPr>
              <a:t>Construction is limited to what can be done on a site.</a:t>
            </a:r>
          </a:p>
          <a:p>
            <a:r>
              <a:rPr lang="en-US" dirty="0" smtClean="0">
                <a:solidFill>
                  <a:schemeClr val="tx1"/>
                </a:solidFill>
              </a:rPr>
              <a:t>Determine what type of permits might be required.</a:t>
            </a:r>
          </a:p>
          <a:p>
            <a:pPr lvl="1"/>
            <a:r>
              <a:rPr lang="en-US" dirty="0" smtClean="0">
                <a:solidFill>
                  <a:schemeClr val="tx1"/>
                </a:solidFill>
              </a:rPr>
              <a:t>Ex. Decommission underground storage tank or septic system</a:t>
            </a:r>
          </a:p>
          <a:p>
            <a:pPr lvl="1"/>
            <a:r>
              <a:rPr lang="en-US" dirty="0" smtClean="0">
                <a:solidFill>
                  <a:schemeClr val="tx1"/>
                </a:solidFill>
              </a:rPr>
              <a:t>Demo Permits</a:t>
            </a:r>
          </a:p>
          <a:p>
            <a:pPr lvl="1"/>
            <a:r>
              <a:rPr lang="en-US" dirty="0" smtClean="0">
                <a:solidFill>
                  <a:schemeClr val="tx1"/>
                </a:solidFill>
              </a:rPr>
              <a:t>Land Use Permits (proximity to sensitive areas)</a:t>
            </a:r>
          </a:p>
          <a:p>
            <a:r>
              <a:rPr lang="en-US" dirty="0" smtClean="0">
                <a:solidFill>
                  <a:schemeClr val="tx1"/>
                </a:solidFill>
              </a:rPr>
              <a:t>City uses this to help guide applicants to appropriate code sections and appropriate other agencies.</a:t>
            </a:r>
            <a:endParaRPr lang="en-US"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351905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smtClean="0"/>
              <a:t>Existing Project Site Conditions Map</a:t>
            </a:r>
            <a:endParaRPr lang="en-US" sz="3600" dirty="0"/>
          </a:p>
        </p:txBody>
      </p:sp>
      <p:sp>
        <p:nvSpPr>
          <p:cNvPr id="3" name="Content Placeholder 2"/>
          <p:cNvSpPr>
            <a:spLocks noGrp="1"/>
          </p:cNvSpPr>
          <p:nvPr>
            <p:ph idx="1"/>
          </p:nvPr>
        </p:nvSpPr>
        <p:spPr>
          <a:xfrm>
            <a:off x="457200" y="762000"/>
            <a:ext cx="8229600" cy="5364163"/>
          </a:xfrm>
        </p:spPr>
        <p:txBody>
          <a:bodyPr>
            <a:normAutofit fontScale="92500"/>
          </a:bodyPr>
          <a:lstStyle/>
          <a:p>
            <a:pPr marL="0" indent="0">
              <a:buNone/>
            </a:pPr>
            <a:r>
              <a:rPr lang="en-US" b="1" dirty="0">
                <a:solidFill>
                  <a:schemeClr val="tx1"/>
                </a:solidFill>
              </a:rPr>
              <a:t>Provide an existing conditions basin map that shows the following areas where applicable.  The map shall include a table that provides the square footage of each area described below which corresponds to the map.  More than one map may be required to clearly delineate all required information.</a:t>
            </a:r>
          </a:p>
          <a:p>
            <a:r>
              <a:rPr lang="en-US" dirty="0">
                <a:solidFill>
                  <a:schemeClr val="tx1"/>
                </a:solidFill>
              </a:rPr>
              <a:t>Outline and square footage of hard surface areas.</a:t>
            </a:r>
          </a:p>
          <a:p>
            <a:r>
              <a:rPr lang="en-US" dirty="0">
                <a:solidFill>
                  <a:schemeClr val="tx1"/>
                </a:solidFill>
              </a:rPr>
              <a:t>Outline and square footage of vegetation areas.</a:t>
            </a:r>
          </a:p>
          <a:p>
            <a:r>
              <a:rPr lang="en-US" dirty="0">
                <a:solidFill>
                  <a:schemeClr val="tx1"/>
                </a:solidFill>
              </a:rPr>
              <a:t>Outline and square footage of native vegetation areas.</a:t>
            </a:r>
          </a:p>
          <a:p>
            <a:r>
              <a:rPr lang="en-US" dirty="0">
                <a:solidFill>
                  <a:schemeClr val="tx1"/>
                </a:solidFill>
              </a:rPr>
              <a:t>Outline and square footage of pasture areas.</a:t>
            </a:r>
          </a:p>
          <a:p>
            <a:r>
              <a:rPr lang="en-US" dirty="0">
                <a:solidFill>
                  <a:schemeClr val="tx1"/>
                </a:solidFill>
              </a:rPr>
              <a:t>Outline and square footage of lawn/landscaped areas.</a:t>
            </a:r>
          </a:p>
          <a:p>
            <a:r>
              <a:rPr lang="en-US" dirty="0">
                <a:solidFill>
                  <a:schemeClr val="tx1"/>
                </a:solidFill>
              </a:rPr>
              <a:t>Outline of Threshold Discharge Areas.</a:t>
            </a:r>
          </a:p>
          <a:p>
            <a:pPr marL="0" indent="0">
              <a:buNone/>
            </a:pPr>
            <a:r>
              <a:rPr lang="en-US" b="1" dirty="0">
                <a:solidFill>
                  <a:schemeClr val="tx1"/>
                </a:solidFill>
              </a:rPr>
              <a:t>*Each area should have a separate color of shading to clearly distinguish one area from another.  Map, tables, and coloring/shading shall appropriately correspond.  </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08499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 Condition – Our Project</a:t>
            </a:r>
            <a:endParaRPr lang="en-US" dirty="0"/>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5" name="Content Placeholder 4"/>
          <p:cNvPicPr>
            <a:picLocks noGrp="1"/>
          </p:cNvPicPr>
          <p:nvPr>
            <p:ph idx="1"/>
          </p:nvPr>
        </p:nvPicPr>
        <p:blipFill>
          <a:blip r:embed="rId3"/>
          <a:stretch>
            <a:fillRect/>
          </a:stretch>
        </p:blipFill>
        <p:spPr>
          <a:xfrm>
            <a:off x="457200" y="1728703"/>
            <a:ext cx="8229600" cy="4268956"/>
          </a:xfrm>
          <a:prstGeom prst="rect">
            <a:avLst/>
          </a:prstGeom>
        </p:spPr>
      </p:pic>
    </p:spTree>
    <p:extLst>
      <p:ext uri="{BB962C8B-B14F-4D97-AF65-F5344CB8AC3E}">
        <p14:creationId xmlns:p14="http://schemas.microsoft.com/office/powerpoint/2010/main" val="147829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r>
              <a:rPr lang="en-US" dirty="0" smtClean="0"/>
              <a:t>!</a:t>
            </a:r>
            <a:endParaRPr lang="en-US" dirty="0"/>
          </a:p>
        </p:txBody>
      </p:sp>
      <p:sp>
        <p:nvSpPr>
          <p:cNvPr id="3" name="Content Placeholder 2"/>
          <p:cNvSpPr>
            <a:spLocks noGrp="1"/>
          </p:cNvSpPr>
          <p:nvPr>
            <p:ph idx="1"/>
          </p:nvPr>
        </p:nvSpPr>
        <p:spPr/>
        <p:txBody>
          <a:bodyPr/>
          <a:lstStyle/>
          <a:p>
            <a:r>
              <a:rPr lang="en-US" b="1" dirty="0">
                <a:solidFill>
                  <a:schemeClr val="tx1"/>
                </a:solidFill>
              </a:rPr>
              <a:t>Available at </a:t>
            </a:r>
            <a:r>
              <a:rPr lang="en-US" b="1" dirty="0" smtClean="0">
                <a:solidFill>
                  <a:schemeClr val="tx1"/>
                </a:solidFill>
                <a:hlinkClick r:id="rId3"/>
              </a:rPr>
              <a:t>www.cityoftacoma.org/stormwater_templates</a:t>
            </a:r>
            <a:endParaRPr lang="en-US" b="1" dirty="0" smtClean="0">
              <a:solidFill>
                <a:schemeClr val="tx1"/>
              </a:solidFill>
            </a:endParaRPr>
          </a:p>
          <a:p>
            <a:pPr marL="0" indent="0">
              <a:buNone/>
            </a:pPr>
            <a:endParaRPr lang="en-US" b="1" dirty="0">
              <a:solidFill>
                <a:schemeClr val="tx1"/>
              </a:solidFill>
            </a:endParaRPr>
          </a:p>
          <a:p>
            <a:r>
              <a:rPr lang="en-US" b="1" dirty="0">
                <a:solidFill>
                  <a:schemeClr val="tx1"/>
                </a:solidFill>
              </a:rPr>
              <a:t>You can fill out the tables and copy and paste into the conditions map</a:t>
            </a:r>
            <a:r>
              <a:rPr lang="en-US" b="1" dirty="0" smtClean="0">
                <a:solidFill>
                  <a:schemeClr val="tx1"/>
                </a:solidFill>
              </a:rPr>
              <a:t>…</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4645883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2800" dirty="0"/>
              <a:t>Downstream </a:t>
            </a:r>
            <a:r>
              <a:rPr lang="en-US" sz="2800" dirty="0" err="1"/>
              <a:t>Flowpath</a:t>
            </a:r>
            <a:r>
              <a:rPr lang="en-US" sz="2800" dirty="0"/>
              <a:t> Map – Existing Conditions</a:t>
            </a:r>
          </a:p>
        </p:txBody>
      </p:sp>
      <p:sp>
        <p:nvSpPr>
          <p:cNvPr id="3" name="Content Placeholder 2"/>
          <p:cNvSpPr>
            <a:spLocks noGrp="1"/>
          </p:cNvSpPr>
          <p:nvPr>
            <p:ph sz="half" idx="2"/>
          </p:nvPr>
        </p:nvSpPr>
        <p:spPr>
          <a:xfrm>
            <a:off x="4648200" y="838200"/>
            <a:ext cx="4038600" cy="5287963"/>
          </a:xfrm>
        </p:spPr>
        <p:txBody>
          <a:bodyPr/>
          <a:lstStyle/>
          <a:p>
            <a:pPr marL="0" indent="0">
              <a:buNone/>
            </a:pPr>
            <a:r>
              <a:rPr lang="en-US" b="1" dirty="0" smtClean="0">
                <a:solidFill>
                  <a:schemeClr val="tx1"/>
                </a:solidFill>
              </a:rPr>
              <a:t>Why?</a:t>
            </a:r>
          </a:p>
          <a:p>
            <a:r>
              <a:rPr lang="en-US" b="1" dirty="0" smtClean="0">
                <a:solidFill>
                  <a:schemeClr val="tx1"/>
                </a:solidFill>
              </a:rPr>
              <a:t>Needed to determine how Minimum Requirements Apply to a Project.</a:t>
            </a:r>
          </a:p>
          <a:p>
            <a:r>
              <a:rPr lang="en-US" b="1" dirty="0" smtClean="0">
                <a:solidFill>
                  <a:schemeClr val="tx1"/>
                </a:solidFill>
              </a:rPr>
              <a:t>Ensure the most sensitive waterbody along path is protected.</a:t>
            </a:r>
          </a:p>
          <a:p>
            <a:pPr marL="0" indent="0">
              <a:buNone/>
            </a:pPr>
            <a:endParaRPr lang="en-US" b="1" dirty="0">
              <a:solidFill>
                <a:schemeClr val="tx1"/>
              </a:solidFill>
            </a:endParaRPr>
          </a:p>
          <a:p>
            <a:pPr marL="0" indent="0">
              <a:buNone/>
            </a:pPr>
            <a:r>
              <a:rPr lang="en-US" b="1" dirty="0" smtClean="0">
                <a:solidFill>
                  <a:schemeClr val="tx1"/>
                </a:solidFill>
              </a:rPr>
              <a:t>How?</a:t>
            </a:r>
          </a:p>
          <a:p>
            <a:r>
              <a:rPr lang="en-US" b="1" dirty="0" smtClean="0">
                <a:solidFill>
                  <a:schemeClr val="tx1"/>
                </a:solidFill>
              </a:rPr>
              <a:t>Use </a:t>
            </a:r>
            <a:r>
              <a:rPr lang="en-US" b="1" dirty="0" err="1" smtClean="0">
                <a:solidFill>
                  <a:schemeClr val="tx1"/>
                </a:solidFill>
              </a:rPr>
              <a:t>tMap</a:t>
            </a:r>
            <a:r>
              <a:rPr lang="en-US" b="1" dirty="0" smtClean="0">
                <a:solidFill>
                  <a:schemeClr val="tx1"/>
                </a:solidFill>
              </a:rPr>
              <a:t> </a:t>
            </a:r>
            <a:r>
              <a:rPr lang="en-US" b="1" baseline="30000" dirty="0" smtClean="0">
                <a:solidFill>
                  <a:schemeClr val="accent1"/>
                </a:solidFill>
              </a:rPr>
              <a:t>(</a:t>
            </a:r>
            <a:r>
              <a:rPr lang="en-US" b="1" i="1" baseline="30000" dirty="0" smtClean="0">
                <a:solidFill>
                  <a:schemeClr val="accent1"/>
                </a:solidFill>
              </a:rPr>
              <a:t>map example)</a:t>
            </a:r>
            <a:endParaRPr lang="en-US" b="1" baseline="30000" dirty="0">
              <a:solidFill>
                <a:schemeClr val="accent1"/>
              </a:solidFill>
            </a:endParaRPr>
          </a:p>
        </p:txBody>
      </p:sp>
      <p:sp>
        <p:nvSpPr>
          <p:cNvPr id="4" name="Content Placeholder 3"/>
          <p:cNvSpPr>
            <a:spLocks noGrp="1"/>
          </p:cNvSpPr>
          <p:nvPr>
            <p:ph sz="quarter" idx="13"/>
          </p:nvPr>
        </p:nvSpPr>
        <p:spPr>
          <a:xfrm>
            <a:off x="365760" y="838200"/>
            <a:ext cx="4041648" cy="5288280"/>
          </a:xfrm>
        </p:spPr>
        <p:txBody>
          <a:bodyPr>
            <a:normAutofit fontScale="92500" lnSpcReduction="20000"/>
          </a:bodyPr>
          <a:lstStyle/>
          <a:p>
            <a:r>
              <a:rPr lang="en-US" b="1" dirty="0">
                <a:solidFill>
                  <a:schemeClr val="tx1"/>
                </a:solidFill>
              </a:rPr>
              <a:t>Provide a map showing the downstream </a:t>
            </a:r>
            <a:r>
              <a:rPr lang="en-US" b="1" dirty="0" err="1">
                <a:solidFill>
                  <a:schemeClr val="tx1"/>
                </a:solidFill>
              </a:rPr>
              <a:t>flowpath</a:t>
            </a:r>
            <a:r>
              <a:rPr lang="en-US" b="1" dirty="0">
                <a:solidFill>
                  <a:schemeClr val="tx1"/>
                </a:solidFill>
              </a:rPr>
              <a:t> from the project site to the Puget Sound – including all receiving waterbodies along the </a:t>
            </a:r>
            <a:r>
              <a:rPr lang="en-US" b="1" dirty="0" err="1">
                <a:solidFill>
                  <a:schemeClr val="tx1"/>
                </a:solidFill>
              </a:rPr>
              <a:t>flowpath</a:t>
            </a:r>
            <a:r>
              <a:rPr lang="en-US" b="1" dirty="0">
                <a:solidFill>
                  <a:schemeClr val="tx1"/>
                </a:solidFill>
              </a:rPr>
              <a:t>.  Assume that stormwater does not infiltrate along the </a:t>
            </a:r>
            <a:r>
              <a:rPr lang="en-US" b="1" dirty="0" err="1">
                <a:solidFill>
                  <a:schemeClr val="tx1"/>
                </a:solidFill>
              </a:rPr>
              <a:t>flowpath</a:t>
            </a:r>
            <a:r>
              <a:rPr lang="en-US" b="1" dirty="0">
                <a:solidFill>
                  <a:schemeClr val="tx1"/>
                </a:solidFill>
              </a:rPr>
              <a:t> and will ultimately reach the Puget Sound.  Include a separate map for each TDA or if each </a:t>
            </a:r>
            <a:r>
              <a:rPr lang="en-US" b="1" dirty="0" err="1">
                <a:solidFill>
                  <a:schemeClr val="tx1"/>
                </a:solidFill>
              </a:rPr>
              <a:t>flowpath</a:t>
            </a:r>
            <a:r>
              <a:rPr lang="en-US" b="1" dirty="0">
                <a:solidFill>
                  <a:schemeClr val="tx1"/>
                </a:solidFill>
              </a:rPr>
              <a:t> can be clearly distinguished, one map will suffice.  Clearly show the ¼ mile point for determining TDA.  </a:t>
            </a:r>
          </a:p>
          <a:p>
            <a:r>
              <a:rPr lang="en-US" dirty="0"/>
              <a:t> </a:t>
            </a:r>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845677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Our Project</a:t>
            </a:r>
            <a:endParaRPr lang="en-US" dirty="0"/>
          </a:p>
        </p:txBody>
      </p:sp>
      <p:pic>
        <p:nvPicPr>
          <p:cNvPr id="4" name="Content Placeholder 3"/>
          <p:cNvPicPr>
            <a:picLocks noGrp="1" noChangeAspect="1"/>
          </p:cNvPicPr>
          <p:nvPr>
            <p:ph idx="1"/>
          </p:nvPr>
        </p:nvPicPr>
        <p:blipFill>
          <a:blip r:embed="rId3"/>
          <a:stretch>
            <a:fillRect/>
          </a:stretch>
        </p:blipFill>
        <p:spPr>
          <a:xfrm>
            <a:off x="457200" y="2387672"/>
            <a:ext cx="8229600" cy="2951018"/>
          </a:xfrm>
          <a:prstGeom prst="rect">
            <a:avLst/>
          </a:prstGeom>
        </p:spPr>
      </p:pic>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6864777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Proposed Project Site Conditions - Description</a:t>
            </a:r>
            <a:endParaRPr lang="en-US" sz="4800" dirty="0"/>
          </a:p>
        </p:txBody>
      </p:sp>
      <p:pic>
        <p:nvPicPr>
          <p:cNvPr id="4" name="Content Placeholder 3"/>
          <p:cNvPicPr>
            <a:picLocks noGrp="1" noChangeAspect="1"/>
          </p:cNvPicPr>
          <p:nvPr>
            <p:ph idx="1"/>
          </p:nvPr>
        </p:nvPicPr>
        <p:blipFill>
          <a:blip r:embed="rId3"/>
          <a:stretch>
            <a:fillRect/>
          </a:stretch>
        </p:blipFill>
        <p:spPr>
          <a:xfrm>
            <a:off x="457200" y="1600200"/>
            <a:ext cx="8229600" cy="4572000"/>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7" name="Picture 6"/>
          <p:cNvPicPr>
            <a:picLocks noChangeAspect="1"/>
          </p:cNvPicPr>
          <p:nvPr/>
        </p:nvPicPr>
        <p:blipFill>
          <a:blip r:embed="rId4"/>
          <a:stretch>
            <a:fillRect/>
          </a:stretch>
        </p:blipFill>
        <p:spPr>
          <a:xfrm>
            <a:off x="190500" y="1600200"/>
            <a:ext cx="8953500" cy="4625975"/>
          </a:xfrm>
          <a:prstGeom prst="rect">
            <a:avLst/>
          </a:prstGeom>
        </p:spPr>
      </p:pic>
    </p:spTree>
    <p:extLst>
      <p:ext uri="{BB962C8B-B14F-4D97-AF65-F5344CB8AC3E}">
        <p14:creationId xmlns:p14="http://schemas.microsoft.com/office/powerpoint/2010/main" val="31087632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3600" dirty="0" smtClean="0"/>
              <a:t>Proposed Project Site Conditions Map</a:t>
            </a:r>
            <a:endParaRPr lang="en-US" sz="3600" dirty="0"/>
          </a:p>
        </p:txBody>
      </p:sp>
      <p:sp>
        <p:nvSpPr>
          <p:cNvPr id="3" name="Content Placeholder 2"/>
          <p:cNvSpPr>
            <a:spLocks noGrp="1"/>
          </p:cNvSpPr>
          <p:nvPr>
            <p:ph idx="1"/>
          </p:nvPr>
        </p:nvSpPr>
        <p:spPr>
          <a:xfrm>
            <a:off x="228600" y="533400"/>
            <a:ext cx="8763000" cy="5791200"/>
          </a:xfrm>
        </p:spPr>
        <p:txBody>
          <a:bodyPr>
            <a:noAutofit/>
          </a:bodyPr>
          <a:lstStyle/>
          <a:p>
            <a:pPr marL="0" indent="0">
              <a:buNone/>
            </a:pPr>
            <a:r>
              <a:rPr lang="en-US" sz="1600" b="1" dirty="0">
                <a:solidFill>
                  <a:schemeClr val="tx1"/>
                </a:solidFill>
              </a:rPr>
              <a:t>Provide a proposed project site conditions basin map that shows the following areas where applicable.  The map shall include a table that provides the square footage of each area described below which corresponds to the map.  More than one map may be required to clearly delineate all required information.</a:t>
            </a:r>
          </a:p>
          <a:p>
            <a:r>
              <a:rPr lang="en-US" sz="1600" dirty="0">
                <a:solidFill>
                  <a:schemeClr val="tx1"/>
                </a:solidFill>
              </a:rPr>
              <a:t>Outline and square foot of new hard surface areas.</a:t>
            </a:r>
          </a:p>
          <a:p>
            <a:r>
              <a:rPr lang="en-US" sz="1600" dirty="0">
                <a:solidFill>
                  <a:schemeClr val="tx1"/>
                </a:solidFill>
              </a:rPr>
              <a:t>Outline and square footage of replaced hard surface areas. </a:t>
            </a:r>
          </a:p>
          <a:p>
            <a:r>
              <a:rPr lang="en-US" sz="1600" dirty="0">
                <a:solidFill>
                  <a:schemeClr val="tx1"/>
                </a:solidFill>
              </a:rPr>
              <a:t>Outline and square footage of new pollution generating hard surface areas.</a:t>
            </a:r>
          </a:p>
          <a:p>
            <a:r>
              <a:rPr lang="en-US" sz="1600" dirty="0">
                <a:solidFill>
                  <a:schemeClr val="tx1"/>
                </a:solidFill>
              </a:rPr>
              <a:t>Outline and square footage of replaced pollution generating hard surface areas.</a:t>
            </a:r>
          </a:p>
          <a:p>
            <a:r>
              <a:rPr lang="en-US" sz="1600" dirty="0">
                <a:solidFill>
                  <a:schemeClr val="tx1"/>
                </a:solidFill>
              </a:rPr>
              <a:t>Outline and square footage of hard surface areas to remain unaltered.  Include grind/overlay areas, as applicable.</a:t>
            </a:r>
          </a:p>
          <a:p>
            <a:r>
              <a:rPr lang="en-US" sz="1600" dirty="0">
                <a:solidFill>
                  <a:schemeClr val="tx1"/>
                </a:solidFill>
              </a:rPr>
              <a:t>Outline and square footage of areas converted from vegetation to lawn/landscaped areas.</a:t>
            </a:r>
          </a:p>
          <a:p>
            <a:r>
              <a:rPr lang="en-US" sz="1600" dirty="0">
                <a:solidFill>
                  <a:schemeClr val="tx1"/>
                </a:solidFill>
              </a:rPr>
              <a:t>Outline and square footage of areas converted from native vegetation to pasture.</a:t>
            </a:r>
          </a:p>
          <a:p>
            <a:r>
              <a:rPr lang="en-US" sz="1600" dirty="0">
                <a:solidFill>
                  <a:schemeClr val="tx1"/>
                </a:solidFill>
              </a:rPr>
              <a:t>Outline and square footage of pollution generating pervious surfaces.</a:t>
            </a:r>
          </a:p>
          <a:p>
            <a:r>
              <a:rPr lang="en-US" sz="1600" dirty="0">
                <a:solidFill>
                  <a:schemeClr val="tx1"/>
                </a:solidFill>
              </a:rPr>
              <a:t>Outline and square footage of vegetation areas to remain unaltered.</a:t>
            </a:r>
          </a:p>
          <a:p>
            <a:r>
              <a:rPr lang="en-US" sz="1600" dirty="0">
                <a:solidFill>
                  <a:schemeClr val="tx1"/>
                </a:solidFill>
              </a:rPr>
              <a:t>Outline and square footage of native vegetation areas to remain unaltered.</a:t>
            </a:r>
          </a:p>
          <a:p>
            <a:r>
              <a:rPr lang="en-US" sz="1600" dirty="0">
                <a:solidFill>
                  <a:schemeClr val="tx1"/>
                </a:solidFill>
              </a:rPr>
              <a:t>Outline and square footage of pasture areas to remain unaltered.</a:t>
            </a:r>
          </a:p>
          <a:p>
            <a:r>
              <a:rPr lang="en-US" sz="1600" dirty="0">
                <a:solidFill>
                  <a:schemeClr val="tx1"/>
                </a:solidFill>
              </a:rPr>
              <a:t>Outline and square footage of lawn/landscaped areas to remain unaltered.</a:t>
            </a:r>
          </a:p>
          <a:p>
            <a:r>
              <a:rPr lang="en-US" sz="1600" dirty="0">
                <a:solidFill>
                  <a:schemeClr val="tx1"/>
                </a:solidFill>
              </a:rPr>
              <a:t>Outline of Threshold Discharge Areas</a:t>
            </a:r>
            <a:r>
              <a:rPr lang="en-US" sz="1600" dirty="0" smtClean="0">
                <a:solidFill>
                  <a:schemeClr val="tx1"/>
                </a:solidFill>
              </a:rPr>
              <a:t>.</a:t>
            </a:r>
          </a:p>
          <a:p>
            <a:pPr marL="0" indent="0">
              <a:buNone/>
            </a:pPr>
            <a:r>
              <a:rPr lang="en-US" sz="1600" b="1" dirty="0" smtClean="0">
                <a:solidFill>
                  <a:schemeClr val="tx1"/>
                </a:solidFill>
              </a:rPr>
              <a:t>*</a:t>
            </a:r>
            <a:r>
              <a:rPr lang="en-US" sz="1600" b="1" dirty="0">
                <a:solidFill>
                  <a:schemeClr val="tx1"/>
                </a:solidFill>
              </a:rPr>
              <a:t>Each area should have a separate color of shading to clearly distinguish one area from another.  Map, tables, and coloring/shading shall appropriately correspond.   </a:t>
            </a:r>
            <a:endParaRPr lang="en-US" sz="1600"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994125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Downstream Flowpath – Proposed Condition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solidFill>
                  <a:schemeClr val="tx1"/>
                </a:solidFill>
              </a:rPr>
              <a:t>**Only needed for proposed condition if TDAs change from existing to proposed condition.***</a:t>
            </a:r>
            <a:r>
              <a:rPr lang="en-US" b="1" dirty="0">
                <a:solidFill>
                  <a:schemeClr val="tx1"/>
                </a:solidFill>
              </a:rPr>
              <a:t>  </a:t>
            </a:r>
            <a:endParaRPr lang="en-US" b="1" dirty="0" smtClean="0">
              <a:solidFill>
                <a:schemeClr val="tx1"/>
              </a:solidFill>
            </a:endParaRPr>
          </a:p>
          <a:p>
            <a:pPr marL="0" indent="0">
              <a:buNone/>
            </a:pPr>
            <a:endParaRPr lang="en-US" b="1" dirty="0">
              <a:solidFill>
                <a:schemeClr val="tx1"/>
              </a:solidFill>
            </a:endParaRPr>
          </a:p>
          <a:p>
            <a:pPr marL="0" indent="0">
              <a:buNone/>
            </a:pPr>
            <a:r>
              <a:rPr lang="en-US" b="1" dirty="0" smtClean="0">
                <a:solidFill>
                  <a:schemeClr val="tx1"/>
                </a:solidFill>
              </a:rPr>
              <a:t>Provide </a:t>
            </a:r>
            <a:r>
              <a:rPr lang="en-US" b="1" dirty="0">
                <a:solidFill>
                  <a:schemeClr val="tx1"/>
                </a:solidFill>
              </a:rPr>
              <a:t>a map showing the downstream flowpath from the project site to the Puget Sound – including all receiving waterbodies along the flowpath.  Assume that stormwater does not infiltrate along the flowpath and will ultimately reach the Puget Sound.  Include a separate map for each TDA or if each flowpath can be clearly distinguished, one map will suffice.  Clearly show the ¼ mile point for determining TDA.  </a:t>
            </a:r>
          </a:p>
          <a:p>
            <a:pPr marL="0" indent="0">
              <a:buNone/>
            </a:pPr>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732130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 is Also…</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A </a:t>
            </a:r>
            <a:r>
              <a:rPr lang="en-US" b="1" u="sng" dirty="0" smtClean="0">
                <a:solidFill>
                  <a:schemeClr val="tx1"/>
                </a:solidFill>
              </a:rPr>
              <a:t>lot </a:t>
            </a:r>
            <a:r>
              <a:rPr lang="en-US" b="1" dirty="0" smtClean="0">
                <a:solidFill>
                  <a:schemeClr val="tx1"/>
                </a:solidFill>
              </a:rPr>
              <a:t>of information</a:t>
            </a:r>
          </a:p>
          <a:p>
            <a:r>
              <a:rPr lang="en-US" b="1" dirty="0" smtClean="0">
                <a:solidFill>
                  <a:schemeClr val="tx1"/>
                </a:solidFill>
              </a:rPr>
              <a:t>A lot of jargon</a:t>
            </a:r>
          </a:p>
          <a:p>
            <a:r>
              <a:rPr lang="en-US" b="1" dirty="0" smtClean="0">
                <a:solidFill>
                  <a:schemeClr val="tx1"/>
                </a:solidFill>
              </a:rPr>
              <a:t>An attempt to distill 1000 pages to something slightly more manageable.</a:t>
            </a:r>
          </a:p>
          <a:p>
            <a:r>
              <a:rPr lang="en-US" b="1" dirty="0" smtClean="0">
                <a:solidFill>
                  <a:schemeClr val="tx1"/>
                </a:solidFill>
              </a:rPr>
              <a:t>Going to be available online as a resource.  </a:t>
            </a:r>
          </a:p>
          <a:p>
            <a:r>
              <a:rPr lang="en-US" b="1" dirty="0" smtClean="0">
                <a:solidFill>
                  <a:schemeClr val="tx1"/>
                </a:solidFill>
              </a:rPr>
              <a:t>Only one additional resource</a:t>
            </a:r>
          </a:p>
          <a:p>
            <a:pPr lvl="1"/>
            <a:r>
              <a:rPr lang="en-US" b="1" dirty="0" smtClean="0">
                <a:solidFill>
                  <a:schemeClr val="tx1"/>
                </a:solidFill>
              </a:rPr>
              <a:t>The SWMM itself</a:t>
            </a:r>
          </a:p>
          <a:p>
            <a:pPr lvl="1"/>
            <a:r>
              <a:rPr lang="en-US" b="1" dirty="0" smtClean="0">
                <a:solidFill>
                  <a:schemeClr val="tx1"/>
                </a:solidFill>
              </a:rPr>
              <a:t>Tip Sheets</a:t>
            </a:r>
          </a:p>
          <a:p>
            <a:pPr lvl="1"/>
            <a:r>
              <a:rPr lang="en-US" b="1" dirty="0" smtClean="0">
                <a:solidFill>
                  <a:schemeClr val="tx1"/>
                </a:solidFill>
              </a:rPr>
              <a:t>City staff!</a:t>
            </a:r>
          </a:p>
          <a:p>
            <a:endParaRPr lang="en-US" dirty="0"/>
          </a:p>
        </p:txBody>
      </p:sp>
    </p:spTree>
    <p:extLst>
      <p:ext uri="{BB962C8B-B14F-4D97-AF65-F5344CB8AC3E}">
        <p14:creationId xmlns:p14="http://schemas.microsoft.com/office/powerpoint/2010/main" val="13825599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dirty="0"/>
              <a:t>Questions?  Please Use Q&amp;A…and a joke!</a:t>
            </a:r>
            <a:endParaRPr lang="en-US" dirty="0">
              <a:solidFill>
                <a:srgbClr val="7030A0"/>
              </a:solidFill>
              <a:latin typeface="Showcard Gothic" panose="04020904020102020604" pitchFamily="82" charset="0"/>
            </a:endParaRPr>
          </a:p>
        </p:txBody>
      </p:sp>
      <p:sp>
        <p:nvSpPr>
          <p:cNvPr id="3" name="Content Placeholder 2"/>
          <p:cNvSpPr>
            <a:spLocks noGrp="1"/>
          </p:cNvSpPr>
          <p:nvPr>
            <p:ph idx="1"/>
          </p:nvPr>
        </p:nvSpPr>
        <p:spPr>
          <a:xfrm>
            <a:off x="457200" y="2133600"/>
            <a:ext cx="8229600" cy="3992563"/>
          </a:xfrm>
        </p:spPr>
        <p:txBody>
          <a:bodyPr>
            <a:noAutofit/>
          </a:bodyPr>
          <a:lstStyle/>
          <a:p>
            <a:r>
              <a:rPr lang="en-US" sz="4000" b="1" dirty="0" smtClean="0">
                <a:solidFill>
                  <a:schemeClr val="tx1"/>
                </a:solidFill>
              </a:rPr>
              <a:t>How do you get rid of lazy tomato employees?</a:t>
            </a:r>
          </a:p>
          <a:p>
            <a:pPr marL="0" indent="0">
              <a:buNone/>
            </a:pPr>
            <a:endParaRPr lang="en-US" sz="4000" b="1" dirty="0">
              <a:solidFill>
                <a:schemeClr val="tx1"/>
              </a:solidFill>
            </a:endParaRPr>
          </a:p>
          <a:p>
            <a:r>
              <a:rPr lang="en-US" sz="4000" b="1" dirty="0" smtClean="0">
                <a:solidFill>
                  <a:schemeClr val="tx1"/>
                </a:solidFill>
              </a:rPr>
              <a:t>Can Them!!</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glow rad="228600">
                    <a:schemeClr val="accent1">
                      <a:satMod val="175000"/>
                      <a:alpha val="40000"/>
                    </a:schemeClr>
                  </a:glow>
                </a:effectLst>
              </a:rPr>
              <a:t>SSP </a:t>
            </a:r>
            <a:r>
              <a:rPr lang="en-US" dirty="0" smtClean="0">
                <a:effectLst>
                  <a:glow rad="228600">
                    <a:schemeClr val="accent1">
                      <a:satMod val="175000"/>
                      <a:alpha val="40000"/>
                    </a:schemeClr>
                  </a:glow>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243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Break 2!</a:t>
            </a:r>
            <a:endParaRPr lang="en-US" dirty="0"/>
          </a:p>
        </p:txBody>
      </p:sp>
      <p:pic>
        <p:nvPicPr>
          <p:cNvPr id="4" name="Content Placeholder 3"/>
          <p:cNvPicPr>
            <a:picLocks noGrp="1" noChangeAspect="1"/>
          </p:cNvPicPr>
          <p:nvPr>
            <p:ph idx="1"/>
          </p:nvPr>
        </p:nvPicPr>
        <p:blipFill>
          <a:blip r:embed="rId3"/>
          <a:stretch>
            <a:fillRect/>
          </a:stretch>
        </p:blipFill>
        <p:spPr>
          <a:xfrm>
            <a:off x="1600200" y="1524000"/>
            <a:ext cx="6096000" cy="4561725"/>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sym typeface="Wingdings" panose="05000000000000000000" pitchFamily="2" charset="2"/>
              </a:rPr>
              <a:t> </a:t>
            </a:r>
            <a:r>
              <a:rPr lang="en-US" dirty="0" smtClean="0"/>
              <a:t> </a:t>
            </a:r>
            <a:r>
              <a:rPr lang="en-US" dirty="0" smtClean="0">
                <a:effectLst/>
              </a:rPr>
              <a:t>SSP </a:t>
            </a:r>
            <a:r>
              <a:rPr lang="en-US" dirty="0" smtClean="0">
                <a:effectLst/>
                <a:sym typeface="Wingdings" panose="05000000000000000000" pitchFamily="2" charset="2"/>
              </a:rPr>
              <a:t> Template </a:t>
            </a:r>
            <a:r>
              <a:rPr lang="en-US" dirty="0" smtClean="0">
                <a:effectLst>
                  <a:glow rad="228600">
                    <a:schemeClr val="accent1">
                      <a:satMod val="175000"/>
                      <a:alpha val="40000"/>
                    </a:schemeClr>
                  </a:glow>
                </a:effectLst>
              </a:rPr>
              <a:t> </a:t>
            </a:r>
            <a:r>
              <a:rPr lang="en-US" dirty="0" smtClean="0">
                <a:sym typeface="Wingdings" panose="05000000000000000000" pitchFamily="2" charset="2"/>
              </a:rPr>
              <a:t></a:t>
            </a:r>
            <a:r>
              <a:rPr lang="en-US" dirty="0" smtClean="0"/>
              <a:t>  </a:t>
            </a:r>
            <a:r>
              <a:rPr lang="en-US" i="1" dirty="0" smtClean="0">
                <a:effectLst>
                  <a:glow rad="228600">
                    <a:schemeClr val="accent1">
                      <a:satMod val="175000"/>
                      <a:alpha val="40000"/>
                    </a:schemeClr>
                  </a:glow>
                </a:effectLst>
              </a:rPr>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7446250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 Determination!!</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Definitions</a:t>
            </a:r>
          </a:p>
          <a:p>
            <a:r>
              <a:rPr lang="en-US" b="1" dirty="0" smtClean="0">
                <a:solidFill>
                  <a:schemeClr val="tx1"/>
                </a:solidFill>
              </a:rPr>
              <a:t>Flowcharts</a:t>
            </a:r>
          </a:p>
          <a:p>
            <a:r>
              <a:rPr lang="en-US" b="1" dirty="0" smtClean="0">
                <a:solidFill>
                  <a:schemeClr val="tx1"/>
                </a:solidFill>
              </a:rPr>
              <a:t>Words in the SWMM</a:t>
            </a:r>
          </a:p>
          <a:p>
            <a:r>
              <a:rPr lang="en-US" b="1" dirty="0" smtClean="0">
                <a:solidFill>
                  <a:schemeClr val="tx1"/>
                </a:solidFill>
              </a:rPr>
              <a:t>Proposed Project Conditions Map (Table)</a:t>
            </a:r>
          </a:p>
          <a:p>
            <a:r>
              <a:rPr lang="en-US" b="1" dirty="0" smtClean="0">
                <a:solidFill>
                  <a:schemeClr val="tx1"/>
                </a:solidFill>
              </a:rPr>
              <a:t>Most Sensitive Receiving Waterbody</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5643653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Quantifying the Project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Minimum Requirements are based upon the square footage of “impacts” to a project site.  </a:t>
            </a:r>
          </a:p>
          <a:p>
            <a:r>
              <a:rPr lang="en-US" b="1" dirty="0" smtClean="0">
                <a:solidFill>
                  <a:schemeClr val="tx1"/>
                </a:solidFill>
              </a:rPr>
              <a:t>There is no “net concept”.  New hard surfaces are new hard surfaces and replaced hard surfaces are replaced hard surfaces – they both count toward thresholds.</a:t>
            </a:r>
          </a:p>
          <a:p>
            <a:pPr lvl="1"/>
            <a:r>
              <a:rPr lang="en-US" b="1" dirty="0">
                <a:solidFill>
                  <a:schemeClr val="tx1"/>
                </a:solidFill>
              </a:rPr>
              <a:t>Example – a school with a play field.  An existing school that is being removed and a new school is being built on the old field – where the old school was will be the new field.  The buildings are the exact same size – this does not mean there are no requirements.  The new school over the existing pervious play field is a new hard surface.</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2895369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Okay, the Project is Not Exempt…</a:t>
            </a:r>
            <a:endParaRPr lang="en-US" sz="3600" dirty="0"/>
          </a:p>
        </p:txBody>
      </p:sp>
      <p:sp>
        <p:nvSpPr>
          <p:cNvPr id="3" name="Content Placeholder 2"/>
          <p:cNvSpPr>
            <a:spLocks noGrp="1"/>
          </p:cNvSpPr>
          <p:nvPr>
            <p:ph idx="1"/>
          </p:nvPr>
        </p:nvSpPr>
        <p:spPr>
          <a:xfrm>
            <a:off x="457200" y="1066800"/>
            <a:ext cx="8229600" cy="5334000"/>
          </a:xfrm>
        </p:spPr>
        <p:txBody>
          <a:bodyPr>
            <a:normAutofit/>
          </a:bodyPr>
          <a:lstStyle/>
          <a:p>
            <a:r>
              <a:rPr lang="en-US" b="1" dirty="0" smtClean="0">
                <a:solidFill>
                  <a:schemeClr val="tx1"/>
                </a:solidFill>
              </a:rPr>
              <a:t>Is the project considered to be new development or redevelopment?</a:t>
            </a:r>
          </a:p>
          <a:p>
            <a:pPr lvl="1"/>
            <a:r>
              <a:rPr lang="en-US" sz="1800" b="1" dirty="0" smtClean="0">
                <a:solidFill>
                  <a:schemeClr val="tx1"/>
                </a:solidFill>
              </a:rPr>
              <a:t>New Development: land disturbing activities, including Class IV-General Forest Practices that are conversions from timber land to other uses; structural development, including construction or installation of a building or other structure; creation of hard surfaces; and subdivision, short subdivision and binding site plans, as defined and applied in chapter 58.17 RCW.  Projects meeting the definition of redevelopment shall not be considered new development.</a:t>
            </a:r>
          </a:p>
          <a:p>
            <a:pPr lvl="1"/>
            <a:r>
              <a:rPr lang="en-US" sz="1800" b="1" dirty="0" smtClean="0">
                <a:solidFill>
                  <a:schemeClr val="tx1"/>
                </a:solidFill>
              </a:rPr>
              <a:t>Redevelopment: on a site that is already substantially developed, (i.e., has 35% or more of existing hard surface coverage), the creation or addition of hard surfaces; the expansion of a building footprint or addition or replacement of a structure; structural development including construction, installation or expansion of a building or other structure; replacement of hard surface that is not part of a routing maintenance activity; and land disturbing activities.</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40266222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199" cy="946148"/>
          </a:xfrm>
        </p:spPr>
        <p:txBody>
          <a:bodyPr/>
          <a:lstStyle/>
          <a:p>
            <a:pPr algn="l">
              <a:lnSpc>
                <a:spcPct val="100000"/>
              </a:lnSpc>
            </a:pPr>
            <a:r>
              <a:rPr lang="en-US" sz="2800" dirty="0" smtClean="0"/>
              <a:t>Survey #4 – Is our project new development or redevelopment?</a:t>
            </a:r>
            <a:endParaRPr lang="en-US" sz="2800" dirty="0"/>
          </a:p>
        </p:txBody>
      </p:sp>
      <p:sp>
        <p:nvSpPr>
          <p:cNvPr id="3" name="Content Placeholder 2"/>
          <p:cNvSpPr>
            <a:spLocks noGrp="1"/>
          </p:cNvSpPr>
          <p:nvPr>
            <p:ph idx="1"/>
          </p:nvPr>
        </p:nvSpPr>
        <p:spPr>
          <a:xfrm>
            <a:off x="457200" y="946148"/>
            <a:ext cx="8229600" cy="5454651"/>
          </a:xfrm>
        </p:spPr>
        <p:txBody>
          <a:bodyPr>
            <a:normAutofit fontScale="70000" lnSpcReduction="20000"/>
          </a:bodyPr>
          <a:lstStyle/>
          <a:p>
            <a:pPr marL="0" indent="0">
              <a:buNone/>
            </a:pPr>
            <a:r>
              <a:rPr lang="en-US" b="1" u="sng" dirty="0" smtClean="0">
                <a:solidFill>
                  <a:schemeClr val="tx1"/>
                </a:solidFill>
              </a:rPr>
              <a:t>Coldest Ice Convenience Store – Project Reminder</a:t>
            </a:r>
          </a:p>
          <a:p>
            <a:pPr marL="0" indent="0">
              <a:buNone/>
            </a:pPr>
            <a:endParaRPr lang="en-US" b="1" u="sng" dirty="0" smtClean="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862294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Survey #4 - Answer</a:t>
            </a:r>
            <a:endParaRPr lang="en-US" dirty="0"/>
          </a:p>
        </p:txBody>
      </p:sp>
      <p:sp>
        <p:nvSpPr>
          <p:cNvPr id="3" name="Content Placeholder 2"/>
          <p:cNvSpPr>
            <a:spLocks noGrp="1"/>
          </p:cNvSpPr>
          <p:nvPr>
            <p:ph idx="1"/>
          </p:nvPr>
        </p:nvSpPr>
        <p:spPr>
          <a:xfrm>
            <a:off x="457200" y="990600"/>
            <a:ext cx="8229600" cy="5257800"/>
          </a:xfrm>
        </p:spPr>
        <p:txBody>
          <a:bodyPr>
            <a:normAutofit fontScale="85000" lnSpcReduction="10000"/>
          </a:bodyPr>
          <a:lstStyle/>
          <a:p>
            <a:pPr marL="0" indent="0">
              <a:buNone/>
            </a:pPr>
            <a:r>
              <a:rPr lang="en-US" b="1" dirty="0" smtClean="0">
                <a:solidFill>
                  <a:schemeClr val="tx1"/>
                </a:solidFill>
              </a:rPr>
              <a:t>It is Redevelopment!  Why?</a:t>
            </a:r>
          </a:p>
          <a:p>
            <a:pPr marL="0" indent="0">
              <a:buNone/>
            </a:pPr>
            <a:endParaRPr lang="en-US" b="1" dirty="0">
              <a:solidFill>
                <a:schemeClr val="tx1"/>
              </a:solidFill>
            </a:endParaRPr>
          </a:p>
          <a:p>
            <a:pPr marL="0" indent="0">
              <a:buNone/>
            </a:pPr>
            <a:r>
              <a:rPr lang="en-US" b="1" dirty="0">
                <a:solidFill>
                  <a:schemeClr val="tx1"/>
                </a:solidFill>
              </a:rPr>
              <a:t>Redevelopment: on a site that is already substantially developed, (i.e., has </a:t>
            </a:r>
            <a:r>
              <a:rPr lang="en-US" b="1" u="sng" dirty="0">
                <a:solidFill>
                  <a:schemeClr val="tx1"/>
                </a:solidFill>
              </a:rPr>
              <a:t>35% or more of existing hard surface coverage</a:t>
            </a:r>
            <a:r>
              <a:rPr lang="en-US" b="1" dirty="0">
                <a:solidFill>
                  <a:schemeClr val="tx1"/>
                </a:solidFill>
              </a:rPr>
              <a:t>),</a:t>
            </a:r>
            <a:endParaRPr lang="en-US" b="1" dirty="0" smtClean="0">
              <a:solidFill>
                <a:schemeClr val="tx1"/>
              </a:solidFill>
            </a:endParaRPr>
          </a:p>
          <a:p>
            <a:endParaRPr lang="en-US" dirty="0"/>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Square Feet</a:t>
            </a:r>
            <a:endParaRPr lang="en-US" sz="1200" b="1" dirty="0">
              <a:solidFill>
                <a:schemeClr val="tx1"/>
              </a:solidFill>
            </a:endParaRPr>
          </a:p>
          <a:p>
            <a:pPr lvl="0"/>
            <a:r>
              <a:rPr lang="en-US" b="1" dirty="0">
                <a:solidFill>
                  <a:schemeClr val="tx1"/>
                </a:solidFill>
              </a:rPr>
              <a:t>Total Onsite Lot Area: 28,195 Square Feet</a:t>
            </a:r>
            <a:endParaRPr lang="en-US" sz="1200" b="1" dirty="0">
              <a:solidFill>
                <a:schemeClr val="tx1"/>
              </a:solidFill>
            </a:endParaRPr>
          </a:p>
          <a:p>
            <a:pPr lvl="1"/>
            <a:r>
              <a:rPr lang="en-US" b="1" dirty="0">
                <a:solidFill>
                  <a:schemeClr val="tx1"/>
                </a:solidFill>
              </a:rPr>
              <a:t>Gravel Lot: 22,250 Square </a:t>
            </a:r>
            <a:r>
              <a:rPr lang="en-US" b="1" dirty="0" smtClean="0">
                <a:solidFill>
                  <a:schemeClr val="tx1"/>
                </a:solidFill>
              </a:rPr>
              <a:t>Feet – </a:t>
            </a:r>
            <a:r>
              <a:rPr lang="en-US" b="1" dirty="0" smtClean="0">
                <a:solidFill>
                  <a:srgbClr val="FF0000"/>
                </a:solidFill>
              </a:rPr>
              <a:t>Existing Hard Surface</a:t>
            </a:r>
            <a:endParaRPr lang="en-US" sz="900" b="1" dirty="0">
              <a:solidFill>
                <a:srgbClr val="FF0000"/>
              </a:solidFill>
            </a:endParaRPr>
          </a:p>
          <a:p>
            <a:pPr lvl="1"/>
            <a:r>
              <a:rPr lang="en-US" b="1" dirty="0">
                <a:solidFill>
                  <a:schemeClr val="tx1"/>
                </a:solidFill>
              </a:rPr>
              <a:t>Blackberry Patch: 5945 Square Feet</a:t>
            </a:r>
            <a:endParaRPr lang="en-US" sz="900" b="1" dirty="0">
              <a:solidFill>
                <a:schemeClr val="tx1"/>
              </a:solidFill>
            </a:endParaRPr>
          </a:p>
          <a:p>
            <a:pPr lvl="0"/>
            <a:r>
              <a:rPr lang="en-US" b="1" dirty="0">
                <a:solidFill>
                  <a:schemeClr val="tx1"/>
                </a:solidFill>
              </a:rPr>
              <a:t>Total Offsite Area: 3900</a:t>
            </a:r>
            <a:endParaRPr lang="en-US" sz="1200" b="1" dirty="0">
              <a:solidFill>
                <a:schemeClr val="tx1"/>
              </a:solidFill>
            </a:endParaRPr>
          </a:p>
          <a:p>
            <a:pPr lvl="1"/>
            <a:r>
              <a:rPr lang="en-US" b="1" dirty="0">
                <a:solidFill>
                  <a:schemeClr val="tx1"/>
                </a:solidFill>
              </a:rPr>
              <a:t>Hard Packed Dirt/Gravelly Shoulder: </a:t>
            </a:r>
            <a:r>
              <a:rPr lang="en-US" b="1" dirty="0" smtClean="0">
                <a:solidFill>
                  <a:schemeClr val="tx1"/>
                </a:solidFill>
              </a:rPr>
              <a:t>1820 – </a:t>
            </a:r>
            <a:r>
              <a:rPr lang="en-US" b="1" dirty="0" smtClean="0">
                <a:solidFill>
                  <a:srgbClr val="FF0000"/>
                </a:solidFill>
              </a:rPr>
              <a:t>Existing Hard Surface</a:t>
            </a:r>
            <a:endParaRPr lang="en-US" sz="900" b="1" dirty="0">
              <a:solidFill>
                <a:srgbClr val="FF0000"/>
              </a:solidFill>
            </a:endParaRPr>
          </a:p>
          <a:p>
            <a:pPr lvl="1"/>
            <a:r>
              <a:rPr lang="en-US" b="1" dirty="0">
                <a:solidFill>
                  <a:schemeClr val="tx1"/>
                </a:solidFill>
              </a:rPr>
              <a:t>Existing Road: </a:t>
            </a:r>
            <a:r>
              <a:rPr lang="en-US" b="1" dirty="0" smtClean="0">
                <a:solidFill>
                  <a:schemeClr val="tx1"/>
                </a:solidFill>
              </a:rPr>
              <a:t>2080 – </a:t>
            </a:r>
            <a:r>
              <a:rPr lang="en-US" b="1" dirty="0" smtClean="0">
                <a:solidFill>
                  <a:srgbClr val="FF0000"/>
                </a:solidFill>
              </a:rPr>
              <a:t>Existing Hard Surface</a:t>
            </a:r>
          </a:p>
          <a:p>
            <a:pPr marL="0" lvl="1" indent="0">
              <a:buNone/>
            </a:pPr>
            <a:endParaRPr lang="en-US" sz="2400" b="1" dirty="0" smtClean="0">
              <a:solidFill>
                <a:schemeClr val="tx1"/>
              </a:solidFill>
            </a:endParaRPr>
          </a:p>
          <a:p>
            <a:pPr marL="0" lvl="1" indent="0">
              <a:buNone/>
            </a:pPr>
            <a:r>
              <a:rPr lang="en-US" sz="2400" b="1" dirty="0" smtClean="0">
                <a:solidFill>
                  <a:schemeClr val="tx1"/>
                </a:solidFill>
              </a:rPr>
              <a:t>Existing </a:t>
            </a:r>
            <a:r>
              <a:rPr lang="en-US" sz="2400" b="1" dirty="0">
                <a:solidFill>
                  <a:schemeClr val="tx1"/>
                </a:solidFill>
              </a:rPr>
              <a:t>Hard Surface Total: 26,150 SF.</a:t>
            </a:r>
          </a:p>
          <a:p>
            <a:pPr marL="0" lvl="1" indent="0">
              <a:buNone/>
            </a:pPr>
            <a:r>
              <a:rPr lang="en-US" sz="2400" b="1" dirty="0">
                <a:solidFill>
                  <a:schemeClr val="tx1"/>
                </a:solidFill>
              </a:rPr>
              <a:t>% of Total that is Existing Hard Surface = ((26150)/(32095)) * (100) = 81.5%</a:t>
            </a:r>
          </a:p>
          <a:p>
            <a:pPr lvl="1"/>
            <a:endParaRPr lang="en-US" sz="900" b="1" dirty="0">
              <a:solidFill>
                <a:schemeClr val="tx1"/>
              </a:solidFill>
            </a:endParaRPr>
          </a:p>
          <a:p>
            <a:endParaRPr lang="en-US" dirty="0" smtClean="0"/>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6" name="TextBox 5"/>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3076693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 Thresholds</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New Development – Site has Less than 35% Of Existing Hard Surface</a:t>
            </a:r>
          </a:p>
          <a:p>
            <a:pPr lvl="1"/>
            <a:r>
              <a:rPr lang="en-US" sz="1800" b="1" dirty="0" smtClean="0">
                <a:solidFill>
                  <a:schemeClr val="tx1"/>
                </a:solidFill>
              </a:rPr>
              <a:t>Comply with Minimum Requirement #1-5 for the new and replaced hard surfaces and the land disturbed:</a:t>
            </a:r>
          </a:p>
          <a:p>
            <a:pPr lvl="2"/>
            <a:r>
              <a:rPr lang="en-US" sz="1800" b="1" dirty="0" smtClean="0">
                <a:solidFill>
                  <a:schemeClr val="tx1"/>
                </a:solidFill>
              </a:rPr>
              <a:t>Results in 2,000 square feet, or greater, of new plus replaced hard surface area, or</a:t>
            </a:r>
          </a:p>
          <a:p>
            <a:pPr lvl="2"/>
            <a:r>
              <a:rPr lang="en-US" sz="1800" b="1" dirty="0" smtClean="0">
                <a:solidFill>
                  <a:schemeClr val="tx1"/>
                </a:solidFill>
              </a:rPr>
              <a:t>Has land disturbing activity of 7,000 square feet or greater.</a:t>
            </a:r>
          </a:p>
          <a:p>
            <a:pPr lvl="1"/>
            <a:r>
              <a:rPr lang="en-US" sz="1800" b="1" dirty="0">
                <a:solidFill>
                  <a:schemeClr val="tx1"/>
                </a:solidFill>
              </a:rPr>
              <a:t>Comply with Minimum Requirements #1-#9 for the new and replaced hard surfaces and the converted vegetation areas</a:t>
            </a:r>
            <a:r>
              <a:rPr lang="en-US" sz="1800" b="1" dirty="0" smtClean="0">
                <a:solidFill>
                  <a:schemeClr val="tx1"/>
                </a:solidFill>
              </a:rPr>
              <a:t>:</a:t>
            </a:r>
          </a:p>
          <a:p>
            <a:pPr lvl="2"/>
            <a:r>
              <a:rPr lang="en-US" sz="1800" b="1" dirty="0" smtClean="0">
                <a:solidFill>
                  <a:schemeClr val="tx1"/>
                </a:solidFill>
              </a:rPr>
              <a:t>Results in 5,000 square feet, or greater, of new plus replaced hard surface area, or</a:t>
            </a:r>
          </a:p>
          <a:p>
            <a:pPr lvl="2"/>
            <a:r>
              <a:rPr lang="en-US" sz="1800" b="1" dirty="0" smtClean="0">
                <a:solidFill>
                  <a:schemeClr val="tx1"/>
                </a:solidFill>
              </a:rPr>
              <a:t>Converts ¾ acre or more, of vegetation to lawn or landscaped areas, or</a:t>
            </a:r>
          </a:p>
          <a:p>
            <a:pPr lvl="2"/>
            <a:r>
              <a:rPr lang="en-US" sz="1800" b="1" dirty="0" smtClean="0">
                <a:solidFill>
                  <a:schemeClr val="tx1"/>
                </a:solidFill>
              </a:rPr>
              <a:t>Converts 2.5 acres, or more, of native vegetation to pasture.</a:t>
            </a:r>
            <a:endParaRPr lang="en-US" sz="18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8224876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Minimum Requirement Thresholds</a:t>
            </a:r>
            <a:endParaRPr lang="en-US" sz="4000" dirty="0"/>
          </a:p>
        </p:txBody>
      </p:sp>
      <p:sp>
        <p:nvSpPr>
          <p:cNvPr id="3" name="Content Placeholder 2"/>
          <p:cNvSpPr>
            <a:spLocks noGrp="1"/>
          </p:cNvSpPr>
          <p:nvPr>
            <p:ph idx="1"/>
          </p:nvPr>
        </p:nvSpPr>
        <p:spPr>
          <a:xfrm>
            <a:off x="457200" y="990600"/>
            <a:ext cx="8229600" cy="5486400"/>
          </a:xfrm>
        </p:spPr>
        <p:txBody>
          <a:bodyPr>
            <a:normAutofit fontScale="85000" lnSpcReduction="10000"/>
          </a:bodyPr>
          <a:lstStyle/>
          <a:p>
            <a:r>
              <a:rPr lang="en-US" b="1" dirty="0">
                <a:solidFill>
                  <a:schemeClr val="tx1"/>
                </a:solidFill>
              </a:rPr>
              <a:t>Redevelopment– Site has 35% or more of Existing Hard </a:t>
            </a:r>
            <a:r>
              <a:rPr lang="en-US" b="1" dirty="0" smtClean="0">
                <a:solidFill>
                  <a:schemeClr val="tx1"/>
                </a:solidFill>
              </a:rPr>
              <a:t>Surface</a:t>
            </a:r>
          </a:p>
          <a:p>
            <a:pPr lvl="1"/>
            <a:r>
              <a:rPr lang="en-US" sz="1800" b="1" dirty="0" smtClean="0">
                <a:solidFill>
                  <a:schemeClr val="tx1"/>
                </a:solidFill>
              </a:rPr>
              <a:t>Comply with Minimum Requirement #1-5 for the new and replaced hard surfaces and the land disturbed:</a:t>
            </a:r>
          </a:p>
          <a:p>
            <a:pPr lvl="2"/>
            <a:r>
              <a:rPr lang="en-US" sz="1800" b="1" dirty="0" smtClean="0">
                <a:solidFill>
                  <a:schemeClr val="tx1"/>
                </a:solidFill>
              </a:rPr>
              <a:t>Results in 2,000 square feet, or greater, of new plus replaced hard surface area, or</a:t>
            </a:r>
          </a:p>
          <a:p>
            <a:pPr lvl="2"/>
            <a:r>
              <a:rPr lang="en-US" sz="1800" b="1" dirty="0" smtClean="0">
                <a:solidFill>
                  <a:schemeClr val="tx1"/>
                </a:solidFill>
              </a:rPr>
              <a:t>Has land disturbing activity of 7,000 square feet or greater.</a:t>
            </a:r>
          </a:p>
          <a:p>
            <a:pPr lvl="1"/>
            <a:r>
              <a:rPr lang="en-US" sz="1800" b="1" dirty="0">
                <a:solidFill>
                  <a:schemeClr val="tx1"/>
                </a:solidFill>
              </a:rPr>
              <a:t>Comply with Minimum Requirements #1-#9 for the new </a:t>
            </a:r>
            <a:r>
              <a:rPr lang="en-US" sz="1800" b="1" dirty="0" smtClean="0">
                <a:solidFill>
                  <a:schemeClr val="tx1"/>
                </a:solidFill>
              </a:rPr>
              <a:t>surfaces </a:t>
            </a:r>
            <a:r>
              <a:rPr lang="en-US" sz="1800" b="1" dirty="0">
                <a:solidFill>
                  <a:schemeClr val="tx1"/>
                </a:solidFill>
              </a:rPr>
              <a:t>and the converted vegetation areas</a:t>
            </a:r>
            <a:r>
              <a:rPr lang="en-US" sz="1800" b="1" dirty="0" smtClean="0">
                <a:solidFill>
                  <a:schemeClr val="tx1"/>
                </a:solidFill>
              </a:rPr>
              <a:t>:</a:t>
            </a:r>
          </a:p>
          <a:p>
            <a:pPr lvl="2"/>
            <a:r>
              <a:rPr lang="en-US" sz="1800" b="1" dirty="0" smtClean="0">
                <a:solidFill>
                  <a:schemeClr val="tx1"/>
                </a:solidFill>
              </a:rPr>
              <a:t>Results in 5,000 square feet, or greater, of new plus replaced hard surface area, or</a:t>
            </a:r>
          </a:p>
          <a:p>
            <a:pPr lvl="2"/>
            <a:r>
              <a:rPr lang="en-US" sz="1800" b="1" dirty="0" smtClean="0">
                <a:solidFill>
                  <a:schemeClr val="tx1"/>
                </a:solidFill>
              </a:rPr>
              <a:t>Converts ¾ acre or more, of vegetation to lawn or landscaped areas, or</a:t>
            </a:r>
          </a:p>
          <a:p>
            <a:pPr lvl="2"/>
            <a:r>
              <a:rPr lang="en-US" sz="1800" b="1" dirty="0" smtClean="0">
                <a:solidFill>
                  <a:schemeClr val="tx1"/>
                </a:solidFill>
              </a:rPr>
              <a:t>Converts 2.5 acres, or more, of native vegetation to pasture.</a:t>
            </a:r>
          </a:p>
          <a:p>
            <a:pPr lvl="1"/>
            <a:r>
              <a:rPr lang="en-US" sz="1800" b="1" dirty="0">
                <a:solidFill>
                  <a:schemeClr val="tx1"/>
                </a:solidFill>
              </a:rPr>
              <a:t>Comply with Minimum Requirements #1-9 for the </a:t>
            </a:r>
            <a:r>
              <a:rPr lang="en-US" sz="1800" b="1" u="sng" dirty="0">
                <a:solidFill>
                  <a:schemeClr val="tx1"/>
                </a:solidFill>
              </a:rPr>
              <a:t>new and replaced hard </a:t>
            </a:r>
            <a:r>
              <a:rPr lang="en-US" sz="1800" b="1" dirty="0">
                <a:solidFill>
                  <a:schemeClr val="tx1"/>
                </a:solidFill>
              </a:rPr>
              <a:t>surfaces and converted vegetation </a:t>
            </a:r>
            <a:r>
              <a:rPr lang="en-US" sz="1800" b="1" dirty="0" smtClean="0">
                <a:solidFill>
                  <a:schemeClr val="tx1"/>
                </a:solidFill>
              </a:rPr>
              <a:t>areas</a:t>
            </a:r>
            <a:r>
              <a:rPr lang="en-US" sz="1800" b="1" dirty="0">
                <a:solidFill>
                  <a:schemeClr val="tx1"/>
                </a:solidFill>
              </a:rPr>
              <a:t> </a:t>
            </a:r>
            <a:r>
              <a:rPr lang="en-US" sz="1800" b="1" dirty="0" smtClean="0">
                <a:solidFill>
                  <a:schemeClr val="tx1"/>
                </a:solidFill>
              </a:rPr>
              <a:t>if:</a:t>
            </a:r>
          </a:p>
          <a:p>
            <a:pPr lvl="2"/>
            <a:r>
              <a:rPr lang="en-US" sz="1800" b="1" dirty="0" smtClean="0">
                <a:solidFill>
                  <a:schemeClr val="tx1"/>
                </a:solidFill>
              </a:rPr>
              <a:t>The total of new plus replaced hard surfaces is 5,000 square feet or more, and</a:t>
            </a:r>
          </a:p>
          <a:p>
            <a:pPr lvl="2"/>
            <a:r>
              <a:rPr lang="en-US" sz="1800" b="1" dirty="0" smtClean="0">
                <a:solidFill>
                  <a:schemeClr val="tx1"/>
                </a:solidFill>
              </a:rPr>
              <a:t>For commercial or industrial projects: the valuation of the proposed improvements, including interior improvements, exceeds 50% of the assessed value of the existing </a:t>
            </a:r>
            <a:r>
              <a:rPr lang="en-US" sz="1800" b="1" u="sng" dirty="0" smtClean="0">
                <a:solidFill>
                  <a:schemeClr val="tx1"/>
                </a:solidFill>
              </a:rPr>
              <a:t>Project Site Improvements</a:t>
            </a:r>
            <a:r>
              <a:rPr lang="en-US" sz="1800" b="1" dirty="0" smtClean="0">
                <a:solidFill>
                  <a:schemeClr val="tx1"/>
                </a:solidFill>
              </a:rPr>
              <a:t>.</a:t>
            </a:r>
          </a:p>
          <a:p>
            <a:pPr lvl="2"/>
            <a:r>
              <a:rPr lang="en-US" sz="1800" b="1" dirty="0" smtClean="0">
                <a:solidFill>
                  <a:schemeClr val="tx1"/>
                </a:solidFill>
              </a:rPr>
              <a:t>For all other projects: the valuation of the proposed improvements, including interior improvements, exceeds 50% of the value of the existing </a:t>
            </a:r>
            <a:r>
              <a:rPr lang="en-US" sz="1800" b="1" u="sng" dirty="0" smtClean="0">
                <a:solidFill>
                  <a:schemeClr val="tx1"/>
                </a:solidFill>
              </a:rPr>
              <a:t>Site Improvements</a:t>
            </a:r>
            <a:r>
              <a:rPr lang="en-US" sz="1800" b="1" dirty="0" smtClean="0">
                <a:solidFill>
                  <a:schemeClr val="tx1"/>
                </a:solidFill>
              </a:rPr>
              <a:t>.</a:t>
            </a: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5554339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smtClean="0"/>
              <a:t>Which MRs Apply?</a:t>
            </a:r>
            <a:endParaRPr lang="en-US" sz="4000" dirty="0"/>
          </a:p>
        </p:txBody>
      </p:sp>
      <p:pic>
        <p:nvPicPr>
          <p:cNvPr id="4" name="Content Placeholder 3"/>
          <p:cNvPicPr>
            <a:picLocks noGrp="1" noChangeAspect="1"/>
          </p:cNvPicPr>
          <p:nvPr>
            <p:ph idx="1"/>
          </p:nvPr>
        </p:nvPicPr>
        <p:blipFill>
          <a:blip r:embed="rId3"/>
          <a:stretch>
            <a:fillRect/>
          </a:stretch>
        </p:blipFill>
        <p:spPr>
          <a:xfrm>
            <a:off x="2286000" y="762000"/>
            <a:ext cx="4267200" cy="5720978"/>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16455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90"/>
            <a:ext cx="8229600" cy="836126"/>
          </a:xfrm>
        </p:spPr>
        <p:txBody>
          <a:bodyPr wrap="square">
            <a:spAutoFit/>
          </a:bodyPr>
          <a:lstStyle/>
          <a:p>
            <a:r>
              <a:rPr lang="en-US" sz="4800" dirty="0" smtClean="0"/>
              <a:t>Today’s Presentation is not…</a:t>
            </a:r>
            <a:endParaRPr lang="en-US" sz="4800" dirty="0"/>
          </a:p>
        </p:txBody>
      </p:sp>
      <p:sp>
        <p:nvSpPr>
          <p:cNvPr id="3" name="Content Placeholder 2"/>
          <p:cNvSpPr>
            <a:spLocks noGrp="1"/>
          </p:cNvSpPr>
          <p:nvPr>
            <p:ph idx="1"/>
          </p:nvPr>
        </p:nvSpPr>
        <p:spPr>
          <a:xfrm>
            <a:off x="457200" y="1046516"/>
            <a:ext cx="8229600" cy="5079647"/>
          </a:xfrm>
        </p:spPr>
        <p:txBody>
          <a:bodyPr/>
          <a:lstStyle/>
          <a:p>
            <a:r>
              <a:rPr lang="en-US" b="1" dirty="0" smtClean="0">
                <a:solidFill>
                  <a:schemeClr val="tx1"/>
                </a:solidFill>
              </a:rPr>
              <a:t>How to Determine Offsite Improvements</a:t>
            </a:r>
          </a:p>
          <a:p>
            <a:r>
              <a:rPr lang="en-US" b="1" dirty="0" smtClean="0">
                <a:solidFill>
                  <a:schemeClr val="tx1"/>
                </a:solidFill>
              </a:rPr>
              <a:t>Electronic File Standards</a:t>
            </a:r>
          </a:p>
          <a:p>
            <a:r>
              <a:rPr lang="en-US" b="1" dirty="0" smtClean="0">
                <a:solidFill>
                  <a:schemeClr val="tx1"/>
                </a:solidFill>
              </a:rPr>
              <a:t>Code Citations</a:t>
            </a:r>
          </a:p>
          <a:p>
            <a:r>
              <a:rPr lang="en-US" b="1" dirty="0" smtClean="0">
                <a:solidFill>
                  <a:schemeClr val="tx1"/>
                </a:solidFill>
              </a:rPr>
              <a:t>Project Specific </a:t>
            </a:r>
          </a:p>
          <a:p>
            <a:r>
              <a:rPr lang="en-US" b="1" dirty="0" smtClean="0">
                <a:solidFill>
                  <a:schemeClr val="tx1"/>
                </a:solidFill>
              </a:rPr>
              <a:t>Going to Put You to Sleep (fingers crossed).</a:t>
            </a:r>
          </a:p>
          <a:p>
            <a:pPr marL="0" indent="0">
              <a:buNone/>
            </a:pPr>
            <a:r>
              <a:rPr lang="en-US" b="1" dirty="0" smtClean="0">
                <a:solidFill>
                  <a:schemeClr val="tx1"/>
                </a:solidFill>
              </a:rPr>
              <a:t>***************************************************</a:t>
            </a:r>
          </a:p>
          <a:p>
            <a:pPr marL="0" indent="0">
              <a:buNone/>
            </a:pPr>
            <a:r>
              <a:rPr lang="en-US" b="1" dirty="0" smtClean="0">
                <a:solidFill>
                  <a:schemeClr val="tx1"/>
                </a:solidFill>
              </a:rPr>
              <a:t>Additional information on some of the above topics can be found in Tip Sheets available at tacomapermits.org</a:t>
            </a:r>
          </a:p>
          <a:p>
            <a:pPr marL="0" indent="0">
              <a:buNone/>
            </a:pPr>
            <a:endParaRPr lang="en-US" b="1" dirty="0">
              <a:solidFill>
                <a:schemeClr val="tx1"/>
              </a:solidFill>
            </a:endParaRPr>
          </a:p>
          <a:p>
            <a:endParaRPr lang="en-US" b="1" dirty="0">
              <a:solidFill>
                <a:schemeClr val="tx1"/>
              </a:solidFill>
            </a:endParaRPr>
          </a:p>
        </p:txBody>
      </p:sp>
      <p:sp>
        <p:nvSpPr>
          <p:cNvPr id="4"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glow rad="228600">
                    <a:schemeClr val="accent1">
                      <a:satMod val="175000"/>
                      <a:alpha val="40000"/>
                    </a:schemeClr>
                  </a:glow>
                </a:effectLst>
              </a:rPr>
              <a:t>Intro</a:t>
            </a:r>
            <a:r>
              <a:rPr lang="en-US" dirty="0" smtClean="0"/>
              <a:t>  </a:t>
            </a:r>
            <a:r>
              <a:rPr lang="en-US" dirty="0" smtClean="0">
                <a:sym typeface="Wingdings" panose="05000000000000000000" pitchFamily="2" charset="2"/>
              </a:rPr>
              <a:t></a:t>
            </a:r>
            <a:r>
              <a:rPr lang="en-US" dirty="0" smtClean="0"/>
              <a:t>  Accela  </a:t>
            </a:r>
            <a:r>
              <a:rPr lang="en-US" dirty="0" smtClean="0">
                <a:sym typeface="Wingdings" panose="05000000000000000000" pitchFamily="2" charset="2"/>
              </a:rPr>
              <a:t></a:t>
            </a:r>
            <a:r>
              <a:rPr lang="en-US" dirty="0" smtClean="0"/>
              <a:t>  NPDES Regulations  </a:t>
            </a:r>
            <a:r>
              <a:rPr lang="en-US" dirty="0" smtClean="0">
                <a:sym typeface="Wingdings" panose="05000000000000000000" pitchFamily="2" charset="2"/>
              </a:rPr>
              <a:t> </a:t>
            </a:r>
            <a:r>
              <a:rPr lang="en-US" dirty="0" smtClean="0"/>
              <a:t> SWMM Update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MR Overview  </a:t>
            </a:r>
            <a:r>
              <a:rPr lang="en-US" dirty="0" smtClean="0">
                <a:sym typeface="Wingdings" panose="05000000000000000000" pitchFamily="2" charset="2"/>
              </a:rPr>
              <a:t> </a:t>
            </a:r>
            <a:r>
              <a:rPr lang="en-US" dirty="0" smtClean="0"/>
              <a:t> SSP </a:t>
            </a:r>
            <a:r>
              <a:rPr lang="en-US" dirty="0" smtClean="0">
                <a:sym typeface="Wingdings" panose="05000000000000000000" pitchFamily="2" charset="2"/>
              </a:rPr>
              <a:t> Template </a:t>
            </a:r>
            <a:r>
              <a:rPr lang="en-US" dirty="0" smtClean="0"/>
              <a:t> </a:t>
            </a:r>
            <a:r>
              <a:rPr lang="en-US" dirty="0" smtClean="0">
                <a:sym typeface="Wingdings" panose="05000000000000000000" pitchFamily="2" charset="2"/>
              </a:rPr>
              <a:t></a:t>
            </a:r>
            <a:r>
              <a:rPr lang="en-US" dirty="0" smtClean="0"/>
              <a:t>  </a:t>
            </a:r>
            <a:r>
              <a:rPr lang="en-US" i="1" dirty="0" smtClean="0"/>
              <a:t>Break</a:t>
            </a:r>
            <a:r>
              <a:rPr lang="en-US" dirty="0" smtClean="0"/>
              <a:t>  </a:t>
            </a:r>
            <a:br>
              <a:rPr lang="en-US" dirty="0" smtClean="0"/>
            </a:br>
            <a:r>
              <a:rPr lang="en-US" dirty="0" smtClean="0"/>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7583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7772400" cy="990599"/>
          </a:xfrm>
        </p:spPr>
        <p:txBody>
          <a:bodyPr/>
          <a:lstStyle/>
          <a:p>
            <a:pPr algn="l">
              <a:lnSpc>
                <a:spcPct val="100000"/>
              </a:lnSpc>
            </a:pPr>
            <a:r>
              <a:rPr lang="en-US" sz="2800" dirty="0" smtClean="0"/>
              <a:t>Survey #5 – Which MRs must be reviewed for this project?</a:t>
            </a:r>
            <a:endParaRPr lang="en-US" sz="2800" dirty="0"/>
          </a:p>
        </p:txBody>
      </p:sp>
      <p:sp>
        <p:nvSpPr>
          <p:cNvPr id="3" name="Content Placeholder 2"/>
          <p:cNvSpPr>
            <a:spLocks noGrp="1"/>
          </p:cNvSpPr>
          <p:nvPr>
            <p:ph idx="1"/>
          </p:nvPr>
        </p:nvSpPr>
        <p:spPr>
          <a:xfrm>
            <a:off x="457200" y="990600"/>
            <a:ext cx="8229600" cy="5257800"/>
          </a:xfrm>
        </p:spPr>
        <p:txBody>
          <a:bodyPr>
            <a:normAutofit fontScale="70000" lnSpcReduction="20000"/>
          </a:bodyPr>
          <a:lstStyle/>
          <a:p>
            <a:pPr marL="0" indent="0">
              <a:buNone/>
            </a:pPr>
            <a:r>
              <a:rPr lang="en-US" sz="2000" b="1" u="sng" dirty="0">
                <a:solidFill>
                  <a:schemeClr val="tx1"/>
                </a:solidFill>
              </a:rPr>
              <a:t>Coldest </a:t>
            </a:r>
            <a:r>
              <a:rPr lang="en-US" sz="2000" b="1" u="sng" dirty="0" smtClean="0">
                <a:solidFill>
                  <a:schemeClr val="tx1"/>
                </a:solidFill>
              </a:rPr>
              <a:t>Ice </a:t>
            </a:r>
            <a:r>
              <a:rPr lang="en-US" sz="2000" b="1" u="sng" dirty="0">
                <a:solidFill>
                  <a:schemeClr val="tx1"/>
                </a:solidFill>
              </a:rPr>
              <a:t>Convenience Store – Project Reminder</a:t>
            </a:r>
          </a:p>
          <a:p>
            <a:pPr marL="0" indent="0">
              <a:buNone/>
            </a:pPr>
            <a:endParaRPr lang="en-US" sz="2000" b="1" u="sng" dirty="0">
              <a:solidFill>
                <a:schemeClr val="tx1"/>
              </a:solidFill>
            </a:endParaRPr>
          </a:p>
          <a:p>
            <a:pPr marL="0" indent="0">
              <a:buNone/>
            </a:pPr>
            <a:r>
              <a:rPr lang="en-US" b="1" u="sng" dirty="0">
                <a:solidFill>
                  <a:schemeClr val="tx1"/>
                </a:solidFill>
              </a:rPr>
              <a:t>Existing Conditions:</a:t>
            </a:r>
            <a:endParaRPr lang="en-US" sz="1200" b="1" dirty="0">
              <a:solidFill>
                <a:schemeClr val="tx1"/>
              </a:solidFill>
            </a:endParaRPr>
          </a:p>
          <a:p>
            <a:pPr lvl="0"/>
            <a:r>
              <a:rPr lang="en-US" b="1" dirty="0">
                <a:solidFill>
                  <a:schemeClr val="tx1"/>
                </a:solidFill>
              </a:rPr>
              <a:t>Total Project Area: 32,095 ft</a:t>
            </a:r>
            <a:r>
              <a:rPr lang="en-US" b="1" baseline="30000" dirty="0">
                <a:solidFill>
                  <a:schemeClr val="tx1"/>
                </a:solidFill>
              </a:rPr>
              <a:t>2</a:t>
            </a:r>
            <a:endParaRPr lang="en-US" sz="1200" b="1" dirty="0">
              <a:solidFill>
                <a:schemeClr val="tx1"/>
              </a:solidFill>
            </a:endParaRPr>
          </a:p>
          <a:p>
            <a:pPr lvl="0"/>
            <a:r>
              <a:rPr lang="en-US" b="1" dirty="0">
                <a:solidFill>
                  <a:schemeClr val="tx1"/>
                </a:solidFill>
              </a:rPr>
              <a:t>Total Onsite Lot Area: 28,195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Gravel Lot: 22,250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Blackberry Patch: 5945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Total Offsite Area: 3900 ft</a:t>
            </a:r>
            <a:r>
              <a:rPr lang="en-US" b="1" baseline="30000" dirty="0">
                <a:solidFill>
                  <a:schemeClr val="tx1"/>
                </a:solidFill>
              </a:rPr>
              <a:t>2</a:t>
            </a:r>
            <a:endParaRPr lang="en-US" sz="1200" b="1" dirty="0">
              <a:solidFill>
                <a:schemeClr val="tx1"/>
              </a:solidFill>
            </a:endParaRPr>
          </a:p>
          <a:p>
            <a:pPr lvl="1"/>
            <a:r>
              <a:rPr lang="en-US" b="1" dirty="0">
                <a:solidFill>
                  <a:schemeClr val="tx1"/>
                </a:solidFill>
              </a:rPr>
              <a:t>Hard Packed Dirt/Gravelly Shoulder: 1820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Existing Road: 2080 ft</a:t>
            </a:r>
            <a:r>
              <a:rPr lang="en-US" b="1" baseline="30000" dirty="0">
                <a:solidFill>
                  <a:schemeClr val="tx1"/>
                </a:solidFill>
              </a:rPr>
              <a:t>2</a:t>
            </a:r>
            <a:endParaRPr lang="en-US" sz="900" b="1" dirty="0">
              <a:solidFill>
                <a:schemeClr val="tx1"/>
              </a:solidFill>
            </a:endParaRPr>
          </a:p>
          <a:p>
            <a:pPr lvl="0"/>
            <a:r>
              <a:rPr lang="en-US" b="1" dirty="0">
                <a:solidFill>
                  <a:schemeClr val="tx1"/>
                </a:solidFill>
              </a:rPr>
              <a:t>Assessed Value</a:t>
            </a:r>
            <a:endParaRPr lang="en-US" sz="1200" b="1" dirty="0">
              <a:solidFill>
                <a:schemeClr val="tx1"/>
              </a:solidFill>
            </a:endParaRPr>
          </a:p>
          <a:p>
            <a:pPr lvl="1"/>
            <a:r>
              <a:rPr lang="en-US" b="1" dirty="0">
                <a:solidFill>
                  <a:schemeClr val="tx1"/>
                </a:solidFill>
              </a:rPr>
              <a:t>Land: $509,200 </a:t>
            </a:r>
            <a:endParaRPr lang="en-US" sz="900" b="1" dirty="0">
              <a:solidFill>
                <a:schemeClr val="tx1"/>
              </a:solidFill>
            </a:endParaRPr>
          </a:p>
          <a:p>
            <a:pPr lvl="1"/>
            <a:r>
              <a:rPr lang="en-US" b="1" dirty="0">
                <a:solidFill>
                  <a:schemeClr val="tx1"/>
                </a:solidFill>
              </a:rPr>
              <a:t>Assessed Improvement: $2,700 </a:t>
            </a:r>
            <a:endParaRPr lang="en-US" sz="900" b="1" dirty="0">
              <a:solidFill>
                <a:schemeClr val="tx1"/>
              </a:solidFill>
            </a:endParaRPr>
          </a:p>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a:t>
            </a:r>
            <a:endParaRPr lang="en-US" sz="1200" b="1" dirty="0">
              <a:solidFill>
                <a:schemeClr val="tx1"/>
              </a:solidFill>
            </a:endParaRPr>
          </a:p>
          <a:p>
            <a:pPr lvl="1"/>
            <a:r>
              <a:rPr lang="en-US" b="1" dirty="0">
                <a:solidFill>
                  <a:schemeClr val="tx1"/>
                </a:solidFill>
              </a:rPr>
              <a:t>New Convenience Store</a:t>
            </a:r>
            <a:endParaRPr lang="en-US" sz="900" b="1" dirty="0">
              <a:solidFill>
                <a:schemeClr val="tx1"/>
              </a:solidFill>
            </a:endParaRPr>
          </a:p>
          <a:p>
            <a:pPr lvl="1"/>
            <a:r>
              <a:rPr lang="en-US" b="1" dirty="0">
                <a:solidFill>
                  <a:schemeClr val="tx1"/>
                </a:solidFill>
              </a:rPr>
              <a:t>Expected Average Daily Traffic (ADT): 50</a:t>
            </a:r>
            <a:endParaRPr lang="en-US" sz="900" b="1" dirty="0">
              <a:solidFill>
                <a:schemeClr val="tx1"/>
              </a:solidFill>
            </a:endParaRPr>
          </a:p>
          <a:p>
            <a:pPr lvl="1"/>
            <a:r>
              <a:rPr lang="en-US" b="1" dirty="0">
                <a:solidFill>
                  <a:schemeClr val="tx1"/>
                </a:solidFill>
              </a:rPr>
              <a:t>New Parking Lot and Drive Aisle: 9,429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New Building (Roof Area): 8,893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Walkways: 1,123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Landscaped Areas: 8,750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Improvement Value: $750,000</a:t>
            </a:r>
            <a:endParaRPr lang="en-US" sz="900" b="1" dirty="0">
              <a:solidFill>
                <a:schemeClr val="tx1"/>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Half Street Improvements: 2080 ft</a:t>
            </a:r>
            <a:r>
              <a:rPr lang="en-US" b="1" baseline="30000" dirty="0">
                <a:solidFill>
                  <a:schemeClr val="tx1"/>
                </a:solidFill>
              </a:rPr>
              <a:t>2</a:t>
            </a:r>
            <a:endParaRPr lang="en-US" sz="900" b="1" dirty="0">
              <a:solidFill>
                <a:schemeClr val="tx1"/>
              </a:solidFill>
            </a:endParaRPr>
          </a:p>
          <a:p>
            <a:pPr lvl="1"/>
            <a:r>
              <a:rPr lang="en-US" b="1" dirty="0">
                <a:solidFill>
                  <a:schemeClr val="tx1"/>
                </a:solidFill>
              </a:rPr>
              <a:t>Planter Strip and Back of Walk: 1170 ft</a:t>
            </a:r>
            <a:r>
              <a:rPr lang="en-US" b="1" baseline="30000" dirty="0">
                <a:solidFill>
                  <a:schemeClr val="tx1"/>
                </a:solidFill>
              </a:rPr>
              <a:t>2</a:t>
            </a:r>
            <a:endParaRPr lang="en-US" sz="900" b="1" dirty="0">
              <a:solidFill>
                <a:schemeClr val="tx1"/>
              </a:solidFill>
            </a:endParaRP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35459"/>
            <a:ext cx="1371600" cy="1371600"/>
          </a:xfrm>
          <a:prstGeom prst="rect">
            <a:avLst/>
          </a:prstGeom>
        </p:spPr>
      </p:pic>
      <p:sp>
        <p:nvSpPr>
          <p:cNvPr id="7" name="TextBox 6"/>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7682640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Project Flowchart</a:t>
            </a:r>
            <a:endParaRPr lang="en-US" dirty="0"/>
          </a:p>
        </p:txBody>
      </p:sp>
      <p:pic>
        <p:nvPicPr>
          <p:cNvPr id="4" name="Content Placeholder 3"/>
          <p:cNvPicPr>
            <a:picLocks noGrp="1" noChangeAspect="1"/>
          </p:cNvPicPr>
          <p:nvPr>
            <p:ph idx="1"/>
          </p:nvPr>
        </p:nvPicPr>
        <p:blipFill>
          <a:blip r:embed="rId3"/>
          <a:stretch>
            <a:fillRect/>
          </a:stretch>
        </p:blipFill>
        <p:spPr>
          <a:xfrm>
            <a:off x="457200" y="2150128"/>
            <a:ext cx="8229600" cy="3426106"/>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7" name="TextBox 6"/>
          <p:cNvSpPr txBox="1"/>
          <p:nvPr/>
        </p:nvSpPr>
        <p:spPr>
          <a:xfrm rot="1290241">
            <a:off x="6156094" y="167438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7210688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9152"/>
          </a:xfrm>
        </p:spPr>
        <p:txBody>
          <a:bodyPr/>
          <a:lstStyle/>
          <a:p>
            <a:r>
              <a:rPr lang="en-US" sz="4000" dirty="0" smtClean="0"/>
              <a:t>Redevelopment Flowchart</a:t>
            </a:r>
            <a:endParaRPr lang="en-US" sz="4000" dirty="0"/>
          </a:p>
        </p:txBody>
      </p:sp>
      <p:sp>
        <p:nvSpPr>
          <p:cNvPr id="3" name="Content Placeholder 2"/>
          <p:cNvSpPr>
            <a:spLocks noGrp="1"/>
          </p:cNvSpPr>
          <p:nvPr>
            <p:ph sz="half" idx="2"/>
          </p:nvPr>
        </p:nvSpPr>
        <p:spPr>
          <a:xfrm>
            <a:off x="419100" y="4255144"/>
            <a:ext cx="8305800" cy="2011363"/>
          </a:xfrm>
        </p:spPr>
        <p:txBody>
          <a:bodyPr>
            <a:normAutofit fontScale="70000" lnSpcReduction="20000"/>
          </a:bodyPr>
          <a:lstStyle/>
          <a:p>
            <a:pPr marL="0" indent="0">
              <a:buNone/>
            </a:pPr>
            <a:r>
              <a:rPr lang="en-US" b="1" u="sng" dirty="0">
                <a:solidFill>
                  <a:schemeClr val="tx1"/>
                </a:solidFill>
              </a:rPr>
              <a:t>Proposed Condition:</a:t>
            </a:r>
            <a:endParaRPr lang="en-US" sz="1200" b="1" dirty="0">
              <a:solidFill>
                <a:schemeClr val="tx1"/>
              </a:solidFill>
            </a:endParaRPr>
          </a:p>
          <a:p>
            <a:pPr lvl="0"/>
            <a:r>
              <a:rPr lang="en-US" b="1" dirty="0">
                <a:solidFill>
                  <a:schemeClr val="tx1"/>
                </a:solidFill>
              </a:rPr>
              <a:t>Onsite Improvements</a:t>
            </a:r>
            <a:endParaRPr lang="en-US" sz="1200" b="1" dirty="0">
              <a:solidFill>
                <a:schemeClr val="tx1"/>
              </a:solidFill>
            </a:endParaRPr>
          </a:p>
          <a:p>
            <a:pPr lvl="1"/>
            <a:r>
              <a:rPr lang="en-US" b="1" dirty="0" smtClean="0">
                <a:solidFill>
                  <a:schemeClr val="tx1"/>
                </a:solidFill>
              </a:rPr>
              <a:t>New </a:t>
            </a:r>
            <a:r>
              <a:rPr lang="en-US" b="1" dirty="0">
                <a:solidFill>
                  <a:schemeClr val="tx1"/>
                </a:solidFill>
              </a:rPr>
              <a:t>Parking Lot and Drive Aisle: </a:t>
            </a:r>
            <a:r>
              <a:rPr lang="en-US" b="1" dirty="0" smtClean="0">
                <a:solidFill>
                  <a:schemeClr val="tx1"/>
                </a:solidFill>
              </a:rPr>
              <a:t>9,429 </a:t>
            </a:r>
            <a:r>
              <a:rPr lang="en-US" b="1" dirty="0">
                <a:solidFill>
                  <a:schemeClr val="tx1"/>
                </a:solidFill>
              </a:rPr>
              <a:t>Square </a:t>
            </a:r>
            <a:r>
              <a:rPr lang="en-US" b="1" dirty="0" smtClean="0">
                <a:solidFill>
                  <a:schemeClr val="tx1"/>
                </a:solidFill>
              </a:rPr>
              <a:t>Feet – </a:t>
            </a:r>
            <a:r>
              <a:rPr lang="en-US" b="1" dirty="0" smtClean="0">
                <a:solidFill>
                  <a:srgbClr val="FF0000"/>
                </a:solidFill>
              </a:rPr>
              <a:t>New Hard Surface and Land Disturbance</a:t>
            </a:r>
            <a:endParaRPr lang="en-US" sz="900" b="1" dirty="0">
              <a:solidFill>
                <a:srgbClr val="FF0000"/>
              </a:solidFill>
            </a:endParaRPr>
          </a:p>
          <a:p>
            <a:pPr lvl="1"/>
            <a:r>
              <a:rPr lang="en-US" b="1" dirty="0">
                <a:solidFill>
                  <a:schemeClr val="tx1"/>
                </a:solidFill>
              </a:rPr>
              <a:t>New Building (Roof Area): </a:t>
            </a:r>
            <a:r>
              <a:rPr lang="en-US" b="1" dirty="0" smtClean="0">
                <a:solidFill>
                  <a:schemeClr val="tx1"/>
                </a:solidFill>
              </a:rPr>
              <a:t>8,893 </a:t>
            </a:r>
            <a:r>
              <a:rPr lang="en-US" b="1" dirty="0">
                <a:solidFill>
                  <a:schemeClr val="tx1"/>
                </a:solidFill>
              </a:rPr>
              <a:t>Square </a:t>
            </a:r>
            <a:r>
              <a:rPr lang="en-US" b="1" dirty="0" smtClean="0">
                <a:solidFill>
                  <a:schemeClr val="tx1"/>
                </a:solidFill>
              </a:rPr>
              <a:t>Feet – </a:t>
            </a:r>
            <a:r>
              <a:rPr lang="en-US" b="1" dirty="0" smtClean="0">
                <a:solidFill>
                  <a:srgbClr val="FF0000"/>
                </a:solidFill>
              </a:rPr>
              <a:t>New Hard Surface and Land Disturbance</a:t>
            </a:r>
            <a:endParaRPr lang="en-US" sz="900" b="1" dirty="0">
              <a:solidFill>
                <a:srgbClr val="FF0000"/>
              </a:solidFill>
            </a:endParaRPr>
          </a:p>
          <a:p>
            <a:pPr lvl="1"/>
            <a:r>
              <a:rPr lang="en-US" b="1" dirty="0">
                <a:solidFill>
                  <a:schemeClr val="tx1"/>
                </a:solidFill>
              </a:rPr>
              <a:t>Walkways: </a:t>
            </a:r>
            <a:r>
              <a:rPr lang="en-US" b="1" dirty="0" smtClean="0">
                <a:solidFill>
                  <a:schemeClr val="tx1"/>
                </a:solidFill>
              </a:rPr>
              <a:t>1,123 </a:t>
            </a:r>
            <a:r>
              <a:rPr lang="en-US" b="1" dirty="0">
                <a:solidFill>
                  <a:schemeClr val="tx1"/>
                </a:solidFill>
              </a:rPr>
              <a:t>Square </a:t>
            </a:r>
            <a:r>
              <a:rPr lang="en-US" b="1" dirty="0" smtClean="0">
                <a:solidFill>
                  <a:schemeClr val="tx1"/>
                </a:solidFill>
              </a:rPr>
              <a:t>Feet – </a:t>
            </a:r>
            <a:r>
              <a:rPr lang="en-US" b="1" dirty="0" smtClean="0">
                <a:solidFill>
                  <a:srgbClr val="FF0000"/>
                </a:solidFill>
              </a:rPr>
              <a:t>New Hard Surface and Land Disturbance</a:t>
            </a:r>
            <a:endParaRPr lang="en-US" sz="900" b="1" dirty="0">
              <a:solidFill>
                <a:srgbClr val="FF0000"/>
              </a:solidFill>
            </a:endParaRPr>
          </a:p>
          <a:p>
            <a:pPr lvl="1"/>
            <a:r>
              <a:rPr lang="en-US" b="1" dirty="0">
                <a:solidFill>
                  <a:schemeClr val="tx1"/>
                </a:solidFill>
              </a:rPr>
              <a:t>Landscaped Areas: 8,750 Square </a:t>
            </a:r>
            <a:r>
              <a:rPr lang="en-US" b="1" dirty="0" smtClean="0">
                <a:solidFill>
                  <a:schemeClr val="tx1"/>
                </a:solidFill>
              </a:rPr>
              <a:t>Feet – </a:t>
            </a:r>
            <a:r>
              <a:rPr lang="en-US" b="1" dirty="0" smtClean="0">
                <a:solidFill>
                  <a:srgbClr val="FF0000"/>
                </a:solidFill>
              </a:rPr>
              <a:t>Land Disturbance</a:t>
            </a:r>
            <a:endParaRPr lang="en-US" sz="900" b="1" dirty="0">
              <a:solidFill>
                <a:srgbClr val="FF0000"/>
              </a:solidFill>
            </a:endParaRPr>
          </a:p>
          <a:p>
            <a:pPr lvl="0"/>
            <a:r>
              <a:rPr lang="en-US" b="1" dirty="0">
                <a:solidFill>
                  <a:schemeClr val="tx1"/>
                </a:solidFill>
              </a:rPr>
              <a:t>Offsite Improvements:</a:t>
            </a:r>
            <a:endParaRPr lang="en-US" sz="1200" b="1" dirty="0">
              <a:solidFill>
                <a:schemeClr val="tx1"/>
              </a:solidFill>
            </a:endParaRPr>
          </a:p>
          <a:p>
            <a:pPr lvl="1"/>
            <a:r>
              <a:rPr lang="en-US" b="1" dirty="0">
                <a:solidFill>
                  <a:schemeClr val="tx1"/>
                </a:solidFill>
              </a:rPr>
              <a:t>Sidewalk Frontage: 650 Square </a:t>
            </a:r>
            <a:r>
              <a:rPr lang="en-US" b="1" dirty="0" smtClean="0">
                <a:solidFill>
                  <a:schemeClr val="tx1"/>
                </a:solidFill>
              </a:rPr>
              <a:t>Feet – </a:t>
            </a:r>
            <a:r>
              <a:rPr lang="en-US" b="1" dirty="0" smtClean="0">
                <a:solidFill>
                  <a:srgbClr val="FF0000"/>
                </a:solidFill>
              </a:rPr>
              <a:t>New Hard Surface</a:t>
            </a:r>
            <a:endParaRPr lang="en-US" sz="900" b="1" dirty="0">
              <a:solidFill>
                <a:srgbClr val="FF0000"/>
              </a:solidFill>
            </a:endParaRPr>
          </a:p>
          <a:p>
            <a:pPr lvl="1"/>
            <a:r>
              <a:rPr lang="en-US" b="1" dirty="0">
                <a:solidFill>
                  <a:schemeClr val="tx1"/>
                </a:solidFill>
              </a:rPr>
              <a:t>Half Street Improvements: 2080 Square </a:t>
            </a:r>
            <a:r>
              <a:rPr lang="en-US" b="1" dirty="0" smtClean="0">
                <a:solidFill>
                  <a:schemeClr val="tx1"/>
                </a:solidFill>
              </a:rPr>
              <a:t>Feet – </a:t>
            </a:r>
            <a:r>
              <a:rPr lang="en-US" b="1" dirty="0" smtClean="0">
                <a:solidFill>
                  <a:srgbClr val="FF0000"/>
                </a:solidFill>
              </a:rPr>
              <a:t>Replaced Hard Surface</a:t>
            </a:r>
            <a:endParaRPr lang="en-US" sz="900" b="1" dirty="0">
              <a:solidFill>
                <a:srgbClr val="FF0000"/>
              </a:solidFill>
            </a:endParaRPr>
          </a:p>
          <a:p>
            <a:pPr lvl="1"/>
            <a:r>
              <a:rPr lang="en-US" b="1" dirty="0">
                <a:solidFill>
                  <a:schemeClr val="tx1"/>
                </a:solidFill>
              </a:rPr>
              <a:t>Planter Strip and Back of Walk: 1170 Square </a:t>
            </a:r>
            <a:r>
              <a:rPr lang="en-US" b="1" dirty="0" smtClean="0">
                <a:solidFill>
                  <a:schemeClr val="tx1"/>
                </a:solidFill>
              </a:rPr>
              <a:t>Feet – </a:t>
            </a:r>
            <a:r>
              <a:rPr lang="en-US" b="1" dirty="0" smtClean="0">
                <a:solidFill>
                  <a:srgbClr val="FF0000"/>
                </a:solidFill>
              </a:rPr>
              <a:t>Land Disturbance</a:t>
            </a:r>
            <a:endParaRPr lang="en-US" sz="900" b="1" dirty="0">
              <a:solidFill>
                <a:srgbClr val="FF0000"/>
              </a:solidFill>
            </a:endParaRPr>
          </a:p>
          <a:p>
            <a:endParaRPr lang="en-US" dirty="0"/>
          </a:p>
        </p:txBody>
      </p:sp>
      <p:pic>
        <p:nvPicPr>
          <p:cNvPr id="6" name="Content Placeholder 5"/>
          <p:cNvPicPr>
            <a:picLocks noGrp="1" noChangeAspect="1"/>
          </p:cNvPicPr>
          <p:nvPr>
            <p:ph sz="quarter" idx="13"/>
          </p:nvPr>
        </p:nvPicPr>
        <p:blipFill>
          <a:blip r:embed="rId3"/>
          <a:stretch>
            <a:fillRect/>
          </a:stretch>
        </p:blipFill>
        <p:spPr>
          <a:xfrm>
            <a:off x="1066800" y="699152"/>
            <a:ext cx="7045221" cy="3415648"/>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8" name="TextBox 7"/>
          <p:cNvSpPr txBox="1"/>
          <p:nvPr/>
        </p:nvSpPr>
        <p:spPr>
          <a:xfrm rot="1290241">
            <a:off x="7407654" y="775680"/>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12675894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Redevelopment Flowchart</a:t>
            </a:r>
          </a:p>
        </p:txBody>
      </p:sp>
      <p:sp>
        <p:nvSpPr>
          <p:cNvPr id="3" name="Content Placeholder 2"/>
          <p:cNvSpPr>
            <a:spLocks noGrp="1"/>
          </p:cNvSpPr>
          <p:nvPr>
            <p:ph sz="half" idx="2"/>
          </p:nvPr>
        </p:nvSpPr>
        <p:spPr/>
        <p:txBody>
          <a:bodyPr>
            <a:normAutofit lnSpcReduction="10000"/>
          </a:bodyPr>
          <a:lstStyle/>
          <a:p>
            <a:r>
              <a:rPr lang="en-US" b="1" dirty="0" smtClean="0">
                <a:solidFill>
                  <a:schemeClr val="tx1"/>
                </a:solidFill>
              </a:rPr>
              <a:t>Whether or not the project has to review Minimum Requirement #6-9 for the project depends on the valuation of the project.</a:t>
            </a:r>
          </a:p>
          <a:p>
            <a:r>
              <a:rPr lang="en-US" b="1" dirty="0" smtClean="0">
                <a:solidFill>
                  <a:schemeClr val="tx1"/>
                </a:solidFill>
              </a:rPr>
              <a:t>Redevelopment projects are only required to be brought up to certain standards if additional thresholds are met.</a:t>
            </a:r>
          </a:p>
          <a:p>
            <a:pPr lvl="1"/>
            <a:r>
              <a:rPr lang="en-US" b="1" dirty="0" smtClean="0">
                <a:solidFill>
                  <a:schemeClr val="tx1"/>
                </a:solidFill>
              </a:rPr>
              <a:t>Not the case with new development projects.</a:t>
            </a:r>
          </a:p>
        </p:txBody>
      </p:sp>
      <p:pic>
        <p:nvPicPr>
          <p:cNvPr id="5" name="Content Placeholder 4"/>
          <p:cNvPicPr>
            <a:picLocks noGrp="1" noChangeAspect="1"/>
          </p:cNvPicPr>
          <p:nvPr>
            <p:ph sz="quarter" idx="13"/>
          </p:nvPr>
        </p:nvPicPr>
        <p:blipFill>
          <a:blip r:embed="rId3"/>
          <a:stretch>
            <a:fillRect/>
          </a:stretch>
        </p:blipFill>
        <p:spPr>
          <a:xfrm>
            <a:off x="1143000" y="665300"/>
            <a:ext cx="2628379" cy="5583100"/>
          </a:xfrm>
          <a:prstGeom prst="rect">
            <a:avLst/>
          </a:prstGeom>
        </p:spPr>
      </p:pic>
      <p:cxnSp>
        <p:nvCxnSpPr>
          <p:cNvPr id="6" name="Straight Connector 5"/>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
        <p:nvSpPr>
          <p:cNvPr id="8" name="TextBox 7"/>
          <p:cNvSpPr txBox="1"/>
          <p:nvPr/>
        </p:nvSpPr>
        <p:spPr>
          <a:xfrm rot="1290241">
            <a:off x="6156094" y="1071768"/>
            <a:ext cx="1807771" cy="369332"/>
          </a:xfrm>
          <a:prstGeom prst="rect">
            <a:avLst/>
          </a:prstGeom>
          <a:noFill/>
        </p:spPr>
        <p:txBody>
          <a:bodyPr wrap="square" rtlCol="0">
            <a:spAutoFit/>
          </a:bodyPr>
          <a:lstStyle/>
          <a:p>
            <a:r>
              <a:rPr lang="en-US" i="1" dirty="0" smtClean="0">
                <a:solidFill>
                  <a:schemeClr val="accent1"/>
                </a:solidFill>
              </a:rPr>
              <a:t>Example Project!</a:t>
            </a:r>
            <a:endParaRPr lang="en-US" i="1" dirty="0">
              <a:solidFill>
                <a:schemeClr val="accent1"/>
              </a:solidFill>
            </a:endParaRPr>
          </a:p>
        </p:txBody>
      </p:sp>
    </p:spTree>
    <p:extLst>
      <p:ext uri="{BB962C8B-B14F-4D97-AF65-F5344CB8AC3E}">
        <p14:creationId xmlns:p14="http://schemas.microsoft.com/office/powerpoint/2010/main" val="39417449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2800" dirty="0" smtClean="0"/>
              <a:t>Minimum Requirement Determination Tables</a:t>
            </a:r>
            <a:endParaRPr lang="en-US" sz="2800" dirty="0"/>
          </a:p>
        </p:txBody>
      </p:sp>
      <p:pic>
        <p:nvPicPr>
          <p:cNvPr id="4" name="Content Placeholder 3"/>
          <p:cNvPicPr>
            <a:picLocks noGrp="1" noChangeAspect="1"/>
          </p:cNvPicPr>
          <p:nvPr>
            <p:ph idx="1"/>
          </p:nvPr>
        </p:nvPicPr>
        <p:blipFill>
          <a:blip r:embed="rId3"/>
          <a:stretch>
            <a:fillRect/>
          </a:stretch>
        </p:blipFill>
        <p:spPr>
          <a:xfrm>
            <a:off x="228600" y="914400"/>
            <a:ext cx="8795447" cy="5390508"/>
          </a:xfrm>
          <a:prstGeom prst="rect">
            <a:avLst/>
          </a:prstGeom>
        </p:spPr>
      </p:pic>
      <p:cxnSp>
        <p:nvCxnSpPr>
          <p:cNvPr id="5" name="Straight Connector 4"/>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3676232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Threshold Table</a:t>
            </a:r>
            <a:endParaRPr lang="en-US" dirty="0"/>
          </a:p>
        </p:txBody>
      </p:sp>
      <p:sp>
        <p:nvSpPr>
          <p:cNvPr id="3" name="Content Placeholder 2"/>
          <p:cNvSpPr>
            <a:spLocks noGrp="1"/>
          </p:cNvSpPr>
          <p:nvPr>
            <p:ph idx="1"/>
          </p:nvPr>
        </p:nvSpPr>
        <p:spPr>
          <a:xfrm>
            <a:off x="270831" y="1589183"/>
            <a:ext cx="8229600" cy="4525963"/>
          </a:xfrm>
        </p:spPr>
        <p:txBody>
          <a:bodyPr/>
          <a:lstStyle/>
          <a:p>
            <a:r>
              <a:rPr lang="en-US" dirty="0" smtClean="0">
                <a:hlinkClick r:id="rId3"/>
              </a:rPr>
              <a:t>www.cityoftacoma.org/stormwatermanual_templates</a:t>
            </a:r>
            <a:endParaRPr lang="en-US" dirty="0" smtClean="0"/>
          </a:p>
          <a:p>
            <a:r>
              <a:rPr lang="en-US" b="1" dirty="0" smtClean="0">
                <a:solidFill>
                  <a:schemeClr val="tx1"/>
                </a:solidFill>
              </a:rPr>
              <a:t>Quantifies your project.</a:t>
            </a:r>
          </a:p>
          <a:p>
            <a:r>
              <a:rPr lang="en-US" b="1" dirty="0" smtClean="0">
                <a:solidFill>
                  <a:schemeClr val="tx1"/>
                </a:solidFill>
              </a:rPr>
              <a:t>Also on the project existing and proposed basin maps.</a:t>
            </a:r>
          </a:p>
          <a:p>
            <a:r>
              <a:rPr lang="en-US" b="1" dirty="0" smtClean="0">
                <a:solidFill>
                  <a:schemeClr val="tx1"/>
                </a:solidFill>
              </a:rPr>
              <a:t>Needed for determining what MRs apply to the project.</a:t>
            </a:r>
          </a:p>
          <a:p>
            <a:endParaRPr lang="en-US" dirty="0" smtClean="0"/>
          </a:p>
          <a:p>
            <a:endParaRPr lang="en-US" dirty="0" smtClean="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5554956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Impacts Table</a:t>
            </a:r>
            <a:endParaRPr lang="en-US" dirty="0"/>
          </a:p>
        </p:txBody>
      </p:sp>
      <p:sp>
        <p:nvSpPr>
          <p:cNvPr id="3" name="Content Placeholder 2"/>
          <p:cNvSpPr>
            <a:spLocks noGrp="1"/>
          </p:cNvSpPr>
          <p:nvPr>
            <p:ph idx="1"/>
          </p:nvPr>
        </p:nvSpPr>
        <p:spPr/>
        <p:txBody>
          <a:bodyPr/>
          <a:lstStyle/>
          <a:p>
            <a:r>
              <a:rPr lang="en-US" dirty="0">
                <a:hlinkClick r:id="rId3"/>
              </a:rPr>
              <a:t>www.cityoftacoma.org/stormwatermanual_templates</a:t>
            </a:r>
            <a:endParaRPr lang="en-US" dirty="0"/>
          </a:p>
          <a:p>
            <a:r>
              <a:rPr lang="en-US" b="1" dirty="0" smtClean="0">
                <a:solidFill>
                  <a:schemeClr val="tx1"/>
                </a:solidFill>
              </a:rPr>
              <a:t>Used for determining what MRs apply to the project.</a:t>
            </a:r>
          </a:p>
          <a:p>
            <a:r>
              <a:rPr lang="en-US" b="1" dirty="0" smtClean="0">
                <a:solidFill>
                  <a:schemeClr val="tx1"/>
                </a:solidFill>
              </a:rPr>
              <a:t>Remember project is based upon what has occurred on the site since 2003.  </a:t>
            </a:r>
          </a:p>
          <a:p>
            <a:r>
              <a:rPr lang="en-US" b="1" dirty="0" smtClean="0">
                <a:solidFill>
                  <a:schemeClr val="tx1"/>
                </a:solidFill>
              </a:rPr>
              <a:t>Only need to include information relevant to MR determination.</a:t>
            </a:r>
          </a:p>
          <a:p>
            <a:r>
              <a:rPr lang="en-US" b="1" dirty="0" smtClean="0">
                <a:solidFill>
                  <a:schemeClr val="tx1"/>
                </a:solidFill>
              </a:rPr>
              <a:t>Developing Tip Sheet/Additional Guidance about this subject.</a:t>
            </a: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7272282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Waterbody Table</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How to determine the type of receiving waterbody?</a:t>
            </a:r>
          </a:p>
          <a:p>
            <a:r>
              <a:rPr lang="en-US" b="1" dirty="0" err="1" smtClean="0">
                <a:solidFill>
                  <a:schemeClr val="tx1"/>
                </a:solidFill>
              </a:rPr>
              <a:t>tMap</a:t>
            </a:r>
            <a:r>
              <a:rPr lang="en-US" b="1" dirty="0" smtClean="0">
                <a:solidFill>
                  <a:schemeClr val="tx1"/>
                </a:solidFill>
              </a:rPr>
              <a:t> provides some basic information but also Ask Us!  What is shown might not be up to date or might not be relevant to SWMM compliance.</a:t>
            </a:r>
            <a:r>
              <a:rPr lang="en-US" b="1" baseline="30000" dirty="0">
                <a:solidFill>
                  <a:schemeClr val="accent1"/>
                </a:solidFill>
              </a:rPr>
              <a:t> (</a:t>
            </a:r>
            <a:r>
              <a:rPr lang="en-US" b="1" i="1" baseline="30000" dirty="0">
                <a:solidFill>
                  <a:schemeClr val="accent1"/>
                </a:solidFill>
              </a:rPr>
              <a:t>map example)</a:t>
            </a:r>
            <a:endParaRPr lang="en-US" b="1" baseline="30000" dirty="0">
              <a:solidFill>
                <a:schemeClr val="accent1"/>
              </a:solidFill>
            </a:endParaRPr>
          </a:p>
          <a:p>
            <a:pPr marL="0" indent="0">
              <a:buNone/>
            </a:pPr>
            <a:endParaRPr lang="en-US"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8795665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lstStyle/>
          <a:p>
            <a:r>
              <a:rPr lang="en-US" dirty="0" smtClean="0"/>
              <a:t>Discharge Location and Threshold Discharge Areas</a:t>
            </a:r>
            <a:endParaRPr lang="en-US" dirty="0"/>
          </a:p>
        </p:txBody>
      </p:sp>
      <p:sp>
        <p:nvSpPr>
          <p:cNvPr id="3" name="Content Placeholder 2"/>
          <p:cNvSpPr>
            <a:spLocks noGrp="1"/>
          </p:cNvSpPr>
          <p:nvPr>
            <p:ph idx="1"/>
          </p:nvPr>
        </p:nvSpPr>
        <p:spPr>
          <a:xfrm>
            <a:off x="457200" y="2743200"/>
            <a:ext cx="8229600" cy="3382963"/>
          </a:xfrm>
        </p:spPr>
        <p:txBody>
          <a:bodyPr/>
          <a:lstStyle/>
          <a:p>
            <a:r>
              <a:rPr lang="en-US" b="1" dirty="0" smtClean="0">
                <a:solidFill>
                  <a:schemeClr val="tx1"/>
                </a:solidFill>
              </a:rPr>
              <a:t>Minimum Requirement #5, #6, #7,  and #8 compliance is based upon the discharge location.</a:t>
            </a:r>
          </a:p>
          <a:p>
            <a:r>
              <a:rPr lang="en-US" b="1" dirty="0" smtClean="0">
                <a:solidFill>
                  <a:schemeClr val="tx1"/>
                </a:solidFill>
              </a:rPr>
              <a:t>Minimum Requirement #6, #7, #8 compliance is based upon the development that occurs within a threshold discharge area.</a:t>
            </a:r>
          </a:p>
          <a:p>
            <a:endParaRPr lang="en-US" dirty="0"/>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27955990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800" dirty="0" smtClean="0"/>
              <a:t>Where is the Project?</a:t>
            </a:r>
            <a:endParaRPr lang="en-US" sz="4800" dirty="0"/>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b="1" dirty="0" smtClean="0">
                <a:solidFill>
                  <a:schemeClr val="tx1"/>
                </a:solidFill>
              </a:rPr>
              <a:t>Minimum Requirements (MR #5, MR#6, MR#7, MR#8) are based upon the most sensitive receiving waterbody encountered downstream from the project site.</a:t>
            </a:r>
          </a:p>
          <a:p>
            <a:pPr lvl="1"/>
            <a:r>
              <a:rPr lang="en-US" sz="1800" b="1" dirty="0" smtClean="0">
                <a:solidFill>
                  <a:schemeClr val="tx1"/>
                </a:solidFill>
              </a:rPr>
              <a:t>A receiving waterbody – naturally and/or reconstructed naturally occurring surface water bodies, such as creeks, streams, rivers, lakes, wetlands, estuaries, and marine waters, or groundwater, to which a stormwater system discharges.</a:t>
            </a:r>
            <a:endParaRPr lang="en-US" b="1" dirty="0">
              <a:solidFill>
                <a:schemeClr val="tx1"/>
              </a:solidFill>
            </a:endParaRPr>
          </a:p>
          <a:p>
            <a:pPr marL="342900" lvl="1" indent="-342900">
              <a:buFont typeface="Arial" pitchFamily="34" charset="0"/>
              <a:buChar char="•"/>
            </a:pPr>
            <a:r>
              <a:rPr lang="en-US" sz="2400" b="1" dirty="0">
                <a:solidFill>
                  <a:schemeClr val="tx1"/>
                </a:solidFill>
              </a:rPr>
              <a:t>“Most sensitive for SWMM.”</a:t>
            </a:r>
          </a:p>
          <a:p>
            <a:pPr marL="800100" lvl="1" indent="-342900">
              <a:buFont typeface="+mj-lt"/>
              <a:buAutoNum type="arabicPeriod"/>
            </a:pPr>
            <a:r>
              <a:rPr lang="en-US" sz="1800" b="1" dirty="0" smtClean="0">
                <a:solidFill>
                  <a:schemeClr val="tx1"/>
                </a:solidFill>
              </a:rPr>
              <a:t>Wetlands</a:t>
            </a:r>
          </a:p>
          <a:p>
            <a:pPr marL="800100" lvl="1" indent="-342900">
              <a:buFont typeface="+mj-lt"/>
              <a:buAutoNum type="arabicPeriod"/>
            </a:pPr>
            <a:r>
              <a:rPr lang="en-US" sz="1800" b="1" dirty="0" smtClean="0">
                <a:solidFill>
                  <a:schemeClr val="tx1"/>
                </a:solidFill>
              </a:rPr>
              <a:t>Waterbodies that are Not Flow Control Exempt Waterbodies</a:t>
            </a:r>
          </a:p>
          <a:p>
            <a:pPr marL="800100" lvl="1" indent="-342900">
              <a:buFont typeface="+mj-lt"/>
              <a:buAutoNum type="arabicPeriod"/>
            </a:pPr>
            <a:r>
              <a:rPr lang="en-US" sz="1800" b="1" dirty="0" smtClean="0">
                <a:solidFill>
                  <a:schemeClr val="tx1"/>
                </a:solidFill>
              </a:rPr>
              <a:t>Flow Control Exempt Waterbodies</a:t>
            </a:r>
          </a:p>
          <a:p>
            <a:pPr marL="342900" lvl="1" indent="-342900">
              <a:buFont typeface="Arial" pitchFamily="34" charset="0"/>
              <a:buChar char="•"/>
            </a:pPr>
            <a:r>
              <a:rPr lang="en-US" sz="2400" b="1" dirty="0">
                <a:solidFill>
                  <a:schemeClr val="tx1"/>
                </a:solidFill>
              </a:rPr>
              <a:t>Common mistake – not knowing every receiving waterbody which means not knowing which is most sensitive waterbody and not selecting the correct </a:t>
            </a:r>
            <a:r>
              <a:rPr lang="en-US" sz="2400" b="1" dirty="0" err="1">
                <a:solidFill>
                  <a:schemeClr val="tx1"/>
                </a:solidFill>
              </a:rPr>
              <a:t>MRs.</a:t>
            </a:r>
            <a:endParaRPr lang="en-US" sz="2400" b="1" dirty="0">
              <a:solidFill>
                <a:schemeClr val="tx1"/>
              </a:solidFill>
            </a:endParaRPr>
          </a:p>
        </p:txBody>
      </p:sp>
      <p:cxnSp>
        <p:nvCxnSpPr>
          <p:cNvPr id="4" name="Straight Connector 3"/>
          <p:cNvCxnSpPr/>
          <p:nvPr/>
        </p:nvCxnSpPr>
        <p:spPr>
          <a:xfrm>
            <a:off x="533400" y="6248400"/>
            <a:ext cx="800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4294967295"/>
          </p:nvPr>
        </p:nvSpPr>
        <p:spPr>
          <a:xfrm>
            <a:off x="659164" y="6356350"/>
            <a:ext cx="7797849" cy="365125"/>
          </a:xfrm>
          <a:prstGeom prst="rect">
            <a:avLst/>
          </a:prstGeom>
        </p:spPr>
        <p:txBody>
          <a:bodyPr vert="horz" lIns="45720" tIns="45720" rIns="91440" bIns="45720" rtlCol="0" anchor="ctr"/>
          <a:lstStyle>
            <a:lvl1pPr algn="ctr">
              <a:defRPr sz="1000">
                <a:solidFill>
                  <a:schemeClr val="tx1">
                    <a:lumMod val="65000"/>
                    <a:lumOff val="35000"/>
                  </a:schemeClr>
                </a:solidFill>
                <a:latin typeface="Century Gothic" pitchFamily="34" charset="0"/>
              </a:defRPr>
            </a:lvl1pPr>
          </a:lstStyle>
          <a:p>
            <a:r>
              <a:rPr lang="en-US" dirty="0" smtClean="0">
                <a:effectLst/>
              </a:rPr>
              <a:t>Intro</a:t>
            </a:r>
            <a:r>
              <a:rPr lang="en-US" dirty="0" smtClean="0"/>
              <a:t>  </a:t>
            </a:r>
            <a:r>
              <a:rPr lang="en-US" dirty="0" smtClean="0">
                <a:sym typeface="Wingdings" panose="05000000000000000000" pitchFamily="2" charset="2"/>
              </a:rPr>
              <a:t></a:t>
            </a:r>
            <a:r>
              <a:rPr lang="en-US" dirty="0" smtClean="0"/>
              <a:t>  </a:t>
            </a:r>
            <a:r>
              <a:rPr lang="en-US" dirty="0" smtClean="0">
                <a:effectLst/>
              </a:rPr>
              <a:t>Accela</a:t>
            </a:r>
            <a:r>
              <a:rPr lang="en-US" dirty="0" smtClean="0"/>
              <a:t>  </a:t>
            </a:r>
            <a:r>
              <a:rPr lang="en-US" dirty="0" smtClean="0">
                <a:sym typeface="Wingdings" panose="05000000000000000000" pitchFamily="2" charset="2"/>
              </a:rPr>
              <a:t></a:t>
            </a:r>
            <a:r>
              <a:rPr lang="en-US" dirty="0" smtClean="0"/>
              <a:t>  </a:t>
            </a:r>
            <a:r>
              <a:rPr lang="en-US" dirty="0" smtClean="0">
                <a:effectLst/>
              </a:rPr>
              <a:t>NPDES Regulations  </a:t>
            </a:r>
            <a:r>
              <a:rPr lang="en-US" dirty="0" smtClean="0">
                <a:sym typeface="Wingdings" panose="05000000000000000000" pitchFamily="2" charset="2"/>
              </a:rPr>
              <a:t> </a:t>
            </a:r>
            <a:r>
              <a:rPr lang="en-US" dirty="0" smtClean="0"/>
              <a:t> </a:t>
            </a:r>
            <a:r>
              <a:rPr lang="en-US" dirty="0" smtClean="0">
                <a:solidFill>
                  <a:schemeClr val="tx1"/>
                </a:solidFill>
                <a:effectLst/>
              </a:rPr>
              <a:t>SWMM Update </a:t>
            </a:r>
            <a:r>
              <a:rPr lang="en-US" dirty="0" smtClean="0">
                <a:effectLst/>
              </a:rPr>
              <a:t>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 </a:t>
            </a:r>
            <a:r>
              <a:rPr lang="en-US" dirty="0" smtClean="0"/>
              <a:t> </a:t>
            </a:r>
            <a:r>
              <a:rPr lang="en-US" dirty="0" smtClean="0">
                <a:effectLst/>
              </a:rPr>
              <a:t>MR Overview  </a:t>
            </a:r>
            <a:r>
              <a:rPr lang="en-US" dirty="0" smtClean="0">
                <a:effectLst/>
                <a:sym typeface="Wingdings" panose="05000000000000000000" pitchFamily="2" charset="2"/>
              </a:rPr>
              <a:t> </a:t>
            </a:r>
            <a:r>
              <a:rPr lang="en-US" dirty="0" smtClean="0">
                <a:effectLst/>
              </a:rPr>
              <a:t> SSP </a:t>
            </a:r>
            <a:r>
              <a:rPr lang="en-US" dirty="0" smtClean="0">
                <a:effectLst/>
                <a:sym typeface="Wingdings" panose="05000000000000000000" pitchFamily="2" charset="2"/>
              </a:rPr>
              <a:t> Template </a:t>
            </a:r>
            <a:r>
              <a:rPr lang="en-US" dirty="0" smtClean="0">
                <a:effectLst/>
              </a:rPr>
              <a:t> </a:t>
            </a:r>
            <a:r>
              <a:rPr lang="en-US" dirty="0" smtClean="0">
                <a:effectLst/>
                <a:sym typeface="Wingdings" panose="05000000000000000000" pitchFamily="2" charset="2"/>
              </a:rPr>
              <a:t></a:t>
            </a:r>
            <a:r>
              <a:rPr lang="en-US" dirty="0" smtClean="0">
                <a:effectLst/>
              </a:rPr>
              <a:t>  </a:t>
            </a:r>
            <a:r>
              <a:rPr lang="en-US" i="1" dirty="0" smtClean="0">
                <a:effectLst/>
              </a:rPr>
              <a:t>Break</a:t>
            </a:r>
            <a:r>
              <a:rPr lang="en-US" dirty="0" smtClean="0">
                <a:effectLst/>
              </a:rPr>
              <a:t>  </a:t>
            </a:r>
            <a:r>
              <a:rPr lang="en-US" dirty="0" smtClean="0"/>
              <a:t/>
            </a:r>
            <a:br>
              <a:rPr lang="en-US" dirty="0" smtClean="0"/>
            </a:br>
            <a:r>
              <a:rPr lang="en-US" dirty="0" smtClean="0">
                <a:effectLst>
                  <a:glow rad="228600">
                    <a:schemeClr val="accent1">
                      <a:satMod val="175000"/>
                      <a:alpha val="40000"/>
                    </a:schemeClr>
                  </a:glow>
                </a:effectLst>
              </a:rPr>
              <a:t>MR Thresholds  </a:t>
            </a:r>
            <a:r>
              <a:rPr lang="en-US" dirty="0" smtClean="0">
                <a:sym typeface="Wingdings" panose="05000000000000000000" pitchFamily="2" charset="2"/>
              </a:rPr>
              <a:t></a:t>
            </a:r>
            <a:r>
              <a:rPr lang="en-US" dirty="0" smtClean="0"/>
              <a:t>  </a:t>
            </a:r>
            <a:r>
              <a:rPr lang="en-US" i="1" dirty="0" smtClean="0"/>
              <a:t>Lunch</a:t>
            </a:r>
            <a:r>
              <a:rPr lang="en-US" dirty="0" smtClean="0"/>
              <a:t>  </a:t>
            </a:r>
            <a:r>
              <a:rPr lang="en-US" dirty="0" smtClean="0">
                <a:sym typeface="Wingdings" panose="05000000000000000000" pitchFamily="2" charset="2"/>
              </a:rPr>
              <a:t></a:t>
            </a:r>
            <a:r>
              <a:rPr lang="en-US" dirty="0" smtClean="0"/>
              <a:t>  MRs #1-5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MRs #6-9  </a:t>
            </a:r>
            <a:r>
              <a:rPr lang="en-US" dirty="0" smtClean="0">
                <a:sym typeface="Wingdings" panose="05000000000000000000" pitchFamily="2" charset="2"/>
              </a:rPr>
              <a:t></a:t>
            </a:r>
            <a:r>
              <a:rPr lang="en-US" dirty="0" smtClean="0"/>
              <a:t>  </a:t>
            </a:r>
            <a:r>
              <a:rPr lang="en-US" i="1" dirty="0" smtClean="0"/>
              <a:t>Break</a:t>
            </a:r>
            <a:r>
              <a:rPr lang="en-US" dirty="0" smtClean="0"/>
              <a:t>  </a:t>
            </a:r>
            <a:r>
              <a:rPr lang="en-US" dirty="0" smtClean="0">
                <a:sym typeface="Wingdings" panose="05000000000000000000" pitchFamily="2" charset="2"/>
              </a:rPr>
              <a:t></a:t>
            </a:r>
            <a:r>
              <a:rPr lang="en-US" dirty="0" smtClean="0"/>
              <a:t>  Infrastructure Protection  </a:t>
            </a:r>
            <a:r>
              <a:rPr lang="en-US" dirty="0" smtClean="0">
                <a:sym typeface="Wingdings" panose="05000000000000000000" pitchFamily="2" charset="2"/>
              </a:rPr>
              <a:t></a:t>
            </a:r>
            <a:r>
              <a:rPr lang="en-US" dirty="0" smtClean="0"/>
              <a:t>  Final Items  </a:t>
            </a:r>
            <a:r>
              <a:rPr lang="en-US" dirty="0" smtClean="0">
                <a:sym typeface="Wingdings" panose="05000000000000000000" pitchFamily="2" charset="2"/>
              </a:rPr>
              <a:t></a:t>
            </a:r>
            <a:r>
              <a:rPr lang="en-US" dirty="0" smtClean="0"/>
              <a:t>  Wrap Up</a:t>
            </a:r>
            <a:endParaRPr lang="en-US" dirty="0"/>
          </a:p>
        </p:txBody>
      </p:sp>
    </p:spTree>
    <p:extLst>
      <p:ext uri="{BB962C8B-B14F-4D97-AF65-F5344CB8AC3E}">
        <p14:creationId xmlns:p14="http://schemas.microsoft.com/office/powerpoint/2010/main" val="1086158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7672</TotalTime>
  <Words>26142</Words>
  <Application>Microsoft Office PowerPoint</Application>
  <PresentationFormat>On-screen Show (4:3)</PresentationFormat>
  <Paragraphs>2226</Paragraphs>
  <Slides>182</Slides>
  <Notes>179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182</vt:i4>
      </vt:variant>
    </vt:vector>
  </HeadingPairs>
  <TitlesOfParts>
    <vt:vector size="193" baseType="lpstr">
      <vt:lpstr>Arial</vt:lpstr>
      <vt:lpstr>Book Antiqua</vt:lpstr>
      <vt:lpstr>Bookman Old Style</vt:lpstr>
      <vt:lpstr>Calibri</vt:lpstr>
      <vt:lpstr>Century Gothic</vt:lpstr>
      <vt:lpstr>Courier New</vt:lpstr>
      <vt:lpstr>Showcard Gothic</vt:lpstr>
      <vt:lpstr>Times New Roman</vt:lpstr>
      <vt:lpstr>Wingdings</vt:lpstr>
      <vt:lpstr>Executive</vt:lpstr>
      <vt:lpstr>Document</vt:lpstr>
      <vt:lpstr>City of Tacoma 2021 Stormwater Management Manual</vt:lpstr>
      <vt:lpstr>Housekeeping</vt:lpstr>
      <vt:lpstr>Agenda</vt:lpstr>
      <vt:lpstr>Welcome – Meet the Presentation Team</vt:lpstr>
      <vt:lpstr>Survey #1 Who is Joining Us Today?</vt:lpstr>
      <vt:lpstr>Permitting Overview</vt:lpstr>
      <vt:lpstr>Today’s Presentation is…</vt:lpstr>
      <vt:lpstr>Today’s Presentation is Also…</vt:lpstr>
      <vt:lpstr>Today’s Presentation is not…</vt:lpstr>
      <vt:lpstr>Why?!?</vt:lpstr>
      <vt:lpstr>Why? Federal/State Regulations!</vt:lpstr>
      <vt:lpstr>Why? Regulations…</vt:lpstr>
      <vt:lpstr>How? Regulations!</vt:lpstr>
      <vt:lpstr>How? Regulations!</vt:lpstr>
      <vt:lpstr>How? City of Tacoma SWMM</vt:lpstr>
      <vt:lpstr>Why? The Future Depends on You!</vt:lpstr>
      <vt:lpstr>Where are we?</vt:lpstr>
      <vt:lpstr>Questions?  Please Use Q&amp;A…and a joke!</vt:lpstr>
      <vt:lpstr>2021 SWMM – Update Types</vt:lpstr>
      <vt:lpstr>Permit Compliance Updates  </vt:lpstr>
      <vt:lpstr>Permit Compliance Updates</vt:lpstr>
      <vt:lpstr>Replaced Hard Surface Redevelopment</vt:lpstr>
      <vt:lpstr>Permit Compliance Updates</vt:lpstr>
      <vt:lpstr>Permit Compliance Updates</vt:lpstr>
      <vt:lpstr>Permit Compliance Updates</vt:lpstr>
      <vt:lpstr>Permit Compliance Updates</vt:lpstr>
      <vt:lpstr>Permit Compliance Updates</vt:lpstr>
      <vt:lpstr>Permit Compliance Updates</vt:lpstr>
      <vt:lpstr>Ecology Intent Updates</vt:lpstr>
      <vt:lpstr>Ecology Intent Updates </vt:lpstr>
      <vt:lpstr>Clarity and Grammar</vt:lpstr>
      <vt:lpstr>New Layout</vt:lpstr>
      <vt:lpstr>City Updates</vt:lpstr>
      <vt:lpstr>Tacoma Municipal Code Update</vt:lpstr>
      <vt:lpstr>Questions?  Please Use Q&amp;A…and a joke!</vt:lpstr>
      <vt:lpstr>Break!!!</vt:lpstr>
      <vt:lpstr>SWMM – Minimum Requirements (MRs)</vt:lpstr>
      <vt:lpstr>How to Successfully Complete a Stormwater Site Plan</vt:lpstr>
      <vt:lpstr>Step 1: Do I Even Need a Stormwater Site Plan?</vt:lpstr>
      <vt:lpstr>Coldest Ice Convenience Store</vt:lpstr>
      <vt:lpstr>Is the Project Exempt?</vt:lpstr>
      <vt:lpstr>Things that Seem Like Pavement Maintenance Exemptions, But Are Not</vt:lpstr>
      <vt:lpstr>Survey #2 – Is our Project Exempt?</vt:lpstr>
      <vt:lpstr>What is the Project?</vt:lpstr>
      <vt:lpstr>Important Definition</vt:lpstr>
      <vt:lpstr>Important Definition</vt:lpstr>
      <vt:lpstr>Important Definition</vt:lpstr>
      <vt:lpstr>Important Definitions</vt:lpstr>
      <vt:lpstr>Important Definition</vt:lpstr>
      <vt:lpstr>Important Definition</vt:lpstr>
      <vt:lpstr>Important Definition</vt:lpstr>
      <vt:lpstr>Important Definition</vt:lpstr>
      <vt:lpstr>Okay the Project Is Not Exempt – Do I Need an SSP?</vt:lpstr>
      <vt:lpstr>Cumulative Impacts</vt:lpstr>
      <vt:lpstr>Survey #3 – Does our project need an SSP?</vt:lpstr>
      <vt:lpstr>SSP Template!!</vt:lpstr>
      <vt:lpstr>Title Page</vt:lpstr>
      <vt:lpstr>Table of Contents</vt:lpstr>
      <vt:lpstr>List of Figures/Tables</vt:lpstr>
      <vt:lpstr>General How To</vt:lpstr>
      <vt:lpstr>Project Information</vt:lpstr>
      <vt:lpstr>Vesting</vt:lpstr>
      <vt:lpstr>Project Overview</vt:lpstr>
      <vt:lpstr>Our Project – Example</vt:lpstr>
      <vt:lpstr>Existing Project Site Conditions</vt:lpstr>
      <vt:lpstr>Existing Project Site Conditions</vt:lpstr>
      <vt:lpstr>Existing Project Site Conditions</vt:lpstr>
      <vt:lpstr>Existing Project Site Conditions</vt:lpstr>
      <vt:lpstr>Our Project</vt:lpstr>
      <vt:lpstr>How To Answer Existing Project Site Questions</vt:lpstr>
      <vt:lpstr>Existing Project Conditions – Why?</vt:lpstr>
      <vt:lpstr>Existing Project Site Conditions Map</vt:lpstr>
      <vt:lpstr>Existing Project Condition – Our Project</vt:lpstr>
      <vt:lpstr>Tables!</vt:lpstr>
      <vt:lpstr>Downstream Flowpath Map – Existing Conditions</vt:lpstr>
      <vt:lpstr>Our Project</vt:lpstr>
      <vt:lpstr>Proposed Project Site Conditions - Description</vt:lpstr>
      <vt:lpstr>Proposed Project Site Conditions Map</vt:lpstr>
      <vt:lpstr>Downstream Flowpath – Proposed Condition</vt:lpstr>
      <vt:lpstr>Questions?  Please Use Q&amp;A…and a joke!</vt:lpstr>
      <vt:lpstr>Break 2!</vt:lpstr>
      <vt:lpstr>Minimum Requirement Determination!!</vt:lpstr>
      <vt:lpstr>Quantifying the Project</vt:lpstr>
      <vt:lpstr>Okay, the Project is Not Exempt…</vt:lpstr>
      <vt:lpstr>Survey #4 – Is our project new development or redevelopment?</vt:lpstr>
      <vt:lpstr>Survey #4 - Answer</vt:lpstr>
      <vt:lpstr>Minimum Requirement Thresholds</vt:lpstr>
      <vt:lpstr>Minimum Requirement Thresholds</vt:lpstr>
      <vt:lpstr>Which MRs Apply?</vt:lpstr>
      <vt:lpstr>Survey #5 – Which MRs must be reviewed for this project?</vt:lpstr>
      <vt:lpstr>All Project Flowchart</vt:lpstr>
      <vt:lpstr>Redevelopment Flowchart</vt:lpstr>
      <vt:lpstr>Redevelopment Flowchart</vt:lpstr>
      <vt:lpstr>Minimum Requirement Determination Tables</vt:lpstr>
      <vt:lpstr>Project Threshold Table</vt:lpstr>
      <vt:lpstr>Cumulative Impacts Table</vt:lpstr>
      <vt:lpstr>Receiving Waterbody Table</vt:lpstr>
      <vt:lpstr>Discharge Location and Threshold Discharge Areas</vt:lpstr>
      <vt:lpstr>Where is the Project?</vt:lpstr>
      <vt:lpstr>Flow Control Exempt</vt:lpstr>
      <vt:lpstr>Survey #6 – Is our project flow control exempt?</vt:lpstr>
      <vt:lpstr>Threshold Discharge Areas</vt:lpstr>
      <vt:lpstr>PowerPoint Presentation</vt:lpstr>
      <vt:lpstr>What 2 TDAs Might Look Like</vt:lpstr>
      <vt:lpstr>Questions?  Please Use Q&amp;A…and a joke!</vt:lpstr>
      <vt:lpstr>MR #6 – Stormwater Treatment</vt:lpstr>
      <vt:lpstr>Survey #7 – Is Treatment Required?</vt:lpstr>
      <vt:lpstr>Why is Stormwater Treatment Required?</vt:lpstr>
      <vt:lpstr>MR #7 – Flow Control</vt:lpstr>
      <vt:lpstr>PowerPoint Presentation</vt:lpstr>
      <vt:lpstr>Survey #8 – Is Flow Control Required?</vt:lpstr>
      <vt:lpstr>Why is Flow Control Required?</vt:lpstr>
      <vt:lpstr>MR #8 – Wetlands Protection</vt:lpstr>
      <vt:lpstr>PowerPoint Presentation</vt:lpstr>
      <vt:lpstr>How to Determine Wetland Type?</vt:lpstr>
      <vt:lpstr>Survey #9 – Is Wetlands Protection Required for the project?</vt:lpstr>
      <vt:lpstr>Questions?  Please Use Q&amp;A…and a joke!</vt:lpstr>
      <vt:lpstr>Lunch Time!</vt:lpstr>
      <vt:lpstr>Minimum Requirement Discussion and Compliance</vt:lpstr>
      <vt:lpstr>Minimum Requirement Discussion and Compliance</vt:lpstr>
      <vt:lpstr>MR #2 – Common Misses</vt:lpstr>
      <vt:lpstr>Minimum Requirement Discussion and Compliance</vt:lpstr>
      <vt:lpstr>What Does MR #3 Look Like?</vt:lpstr>
      <vt:lpstr>Our Project – MR#3</vt:lpstr>
      <vt:lpstr>Minimum Requirement Discussion and Compliance</vt:lpstr>
      <vt:lpstr>Minimum Requirement Discussion and Compliance</vt:lpstr>
      <vt:lpstr>Our Project – MR#4</vt:lpstr>
      <vt:lpstr>Minimum Requirement Discussion and Compliance</vt:lpstr>
      <vt:lpstr>MR#5 – The List Approach</vt:lpstr>
      <vt:lpstr>Survey #10 – What List Should we Use for the List Approach?</vt:lpstr>
      <vt:lpstr>PowerPoint Presentation</vt:lpstr>
      <vt:lpstr>MR #5 – LID Performance Standard</vt:lpstr>
      <vt:lpstr>MR #5 – LID Performance Standard</vt:lpstr>
      <vt:lpstr>PowerPoint Presentation</vt:lpstr>
      <vt:lpstr>What to Submit – MR#5</vt:lpstr>
      <vt:lpstr>MR #5 – Infeasibility Checklists</vt:lpstr>
      <vt:lpstr>MR #5 – List Approach Sizing Sheets</vt:lpstr>
      <vt:lpstr>MR#5 – Common Mistakes</vt:lpstr>
      <vt:lpstr>Our Project MR#5</vt:lpstr>
      <vt:lpstr>Questions?  Please Use Q&amp;A…and a joke!</vt:lpstr>
      <vt:lpstr>Break</vt:lpstr>
      <vt:lpstr>MR #6 – Stormwater Treatment</vt:lpstr>
      <vt:lpstr>MR #6 – Stormwater Treatment</vt:lpstr>
      <vt:lpstr>MR #6 – Stormwater Treatment</vt:lpstr>
      <vt:lpstr>MR #6 – Stormwater Treatment</vt:lpstr>
      <vt:lpstr>MR #6 – Stormwater Treatment</vt:lpstr>
      <vt:lpstr>Survey #11 – What type of treatment is required?</vt:lpstr>
      <vt:lpstr>Survey 11 – Why?</vt:lpstr>
      <vt:lpstr>MR #6 – What to Submit</vt:lpstr>
      <vt:lpstr>MR #6 – Common Misses</vt:lpstr>
      <vt:lpstr>Our Project – MR#6</vt:lpstr>
      <vt:lpstr>MR #7 – Flow Control</vt:lpstr>
      <vt:lpstr>MR #5 and MR#7 Relationship</vt:lpstr>
      <vt:lpstr>MR #7 – What to Submit</vt:lpstr>
      <vt:lpstr>MR #7 – Common Misses</vt:lpstr>
      <vt:lpstr>Our Project – MR#7</vt:lpstr>
      <vt:lpstr>Wetland Protection Levels</vt:lpstr>
      <vt:lpstr>MR #8 – What to Submit</vt:lpstr>
      <vt:lpstr>MR #9 – Operation and Maintenance</vt:lpstr>
      <vt:lpstr>MR #9 – What to Submit</vt:lpstr>
      <vt:lpstr>MR #9 – Common Misses</vt:lpstr>
      <vt:lpstr>Questions?  Please Use Q&amp;A…and a joke!</vt:lpstr>
      <vt:lpstr>Home Stretch Break!!!</vt:lpstr>
      <vt:lpstr>Additional Protective Measure – Infrastructure Protection</vt:lpstr>
      <vt:lpstr>PowerPoint Presentation</vt:lpstr>
      <vt:lpstr>How to Find Smallest Pipe Size</vt:lpstr>
      <vt:lpstr>Survey #12 – Is a quantitative downstream analysis required?</vt:lpstr>
      <vt:lpstr>Survey #12 – No – Why?</vt:lpstr>
      <vt:lpstr>Analysis not Required - Can I Discharge Directly to Curb Line?</vt:lpstr>
      <vt:lpstr>Submittal Requirements – Infrastructure Protection</vt:lpstr>
      <vt:lpstr>Conveyance System Design</vt:lpstr>
      <vt:lpstr>Conveyance System Design</vt:lpstr>
      <vt:lpstr>Our Project – Conveyance System Design</vt:lpstr>
      <vt:lpstr>Infrastructure Protection and Conveyance Design – Common Misses</vt:lpstr>
      <vt:lpstr>Exceptions, Adjustments, Modifications</vt:lpstr>
      <vt:lpstr>Exceptions, Adjustments, Modifications</vt:lpstr>
      <vt:lpstr>Exceptions, Adjustments, Modifications</vt:lpstr>
      <vt:lpstr>Appendices</vt:lpstr>
      <vt:lpstr>Other Commonly Missed Items - General</vt:lpstr>
      <vt:lpstr>Questions?  Please Use Q&amp;A…and final words of wisdom!</vt:lpstr>
      <vt:lpstr>Post Zoom Survey</vt:lpstr>
      <vt:lpstr>Wrap Up</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Review for NPDES Permit Compliance</dc:title>
  <dc:creator>Hoppin, Mieke</dc:creator>
  <cp:lastModifiedBy>Mieke Hoppin</cp:lastModifiedBy>
  <cp:revision>420</cp:revision>
  <cp:lastPrinted>2021-06-09T21:13:15Z</cp:lastPrinted>
  <dcterms:created xsi:type="dcterms:W3CDTF">2018-06-12T21:05:36Z</dcterms:created>
  <dcterms:modified xsi:type="dcterms:W3CDTF">2021-06-23T21:56:12Z</dcterms:modified>
</cp:coreProperties>
</file>